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4" r:id="rId1"/>
    <p:sldMasterId id="2147483708" r:id="rId2"/>
  </p:sldMasterIdLst>
  <p:handoutMasterIdLst>
    <p:handoutMasterId r:id="rId119"/>
  </p:handoutMasterIdLst>
  <p:sldIdLst>
    <p:sldId id="325" r:id="rId3"/>
    <p:sldId id="369" r:id="rId4"/>
    <p:sldId id="372" r:id="rId5"/>
    <p:sldId id="370" r:id="rId6"/>
    <p:sldId id="371" r:id="rId7"/>
    <p:sldId id="373" r:id="rId8"/>
    <p:sldId id="374" r:id="rId9"/>
    <p:sldId id="375" r:id="rId10"/>
    <p:sldId id="376" r:id="rId11"/>
    <p:sldId id="377" r:id="rId12"/>
    <p:sldId id="378" r:id="rId13"/>
    <p:sldId id="379" r:id="rId14"/>
    <p:sldId id="323" r:id="rId15"/>
    <p:sldId id="345" r:id="rId16"/>
    <p:sldId id="346" r:id="rId17"/>
    <p:sldId id="347" r:id="rId18"/>
    <p:sldId id="348" r:id="rId19"/>
    <p:sldId id="324" r:id="rId20"/>
    <p:sldId id="368" r:id="rId21"/>
    <p:sldId id="349" r:id="rId22"/>
    <p:sldId id="386" r:id="rId23"/>
    <p:sldId id="257" r:id="rId24"/>
    <p:sldId id="258" r:id="rId25"/>
    <p:sldId id="260" r:id="rId26"/>
    <p:sldId id="365" r:id="rId27"/>
    <p:sldId id="366" r:id="rId28"/>
    <p:sldId id="367" r:id="rId29"/>
    <p:sldId id="261" r:id="rId30"/>
    <p:sldId id="326" r:id="rId31"/>
    <p:sldId id="327" r:id="rId32"/>
    <p:sldId id="328" r:id="rId33"/>
    <p:sldId id="330" r:id="rId34"/>
    <p:sldId id="329" r:id="rId35"/>
    <p:sldId id="331" r:id="rId36"/>
    <p:sldId id="262" r:id="rId37"/>
    <p:sldId id="263" r:id="rId38"/>
    <p:sldId id="264" r:id="rId39"/>
    <p:sldId id="266" r:id="rId40"/>
    <p:sldId id="267" r:id="rId41"/>
    <p:sldId id="268" r:id="rId42"/>
    <p:sldId id="269" r:id="rId43"/>
    <p:sldId id="270" r:id="rId44"/>
    <p:sldId id="387" r:id="rId45"/>
    <p:sldId id="271" r:id="rId46"/>
    <p:sldId id="272" r:id="rId47"/>
    <p:sldId id="275" r:id="rId48"/>
    <p:sldId id="273" r:id="rId49"/>
    <p:sldId id="276" r:id="rId50"/>
    <p:sldId id="277" r:id="rId51"/>
    <p:sldId id="279" r:id="rId52"/>
    <p:sldId id="322" r:id="rId53"/>
    <p:sldId id="280" r:id="rId54"/>
    <p:sldId id="303" r:id="rId55"/>
    <p:sldId id="341" r:id="rId56"/>
    <p:sldId id="344" r:id="rId57"/>
    <p:sldId id="342" r:id="rId58"/>
    <p:sldId id="380" r:id="rId59"/>
    <p:sldId id="343" r:id="rId60"/>
    <p:sldId id="281" r:id="rId61"/>
    <p:sldId id="282" r:id="rId62"/>
    <p:sldId id="381" r:id="rId63"/>
    <p:sldId id="383" r:id="rId64"/>
    <p:sldId id="384" r:id="rId65"/>
    <p:sldId id="382" r:id="rId66"/>
    <p:sldId id="278" r:id="rId67"/>
    <p:sldId id="332" r:id="rId68"/>
    <p:sldId id="333" r:id="rId69"/>
    <p:sldId id="340" r:id="rId70"/>
    <p:sldId id="338" r:id="rId71"/>
    <p:sldId id="339" r:id="rId72"/>
    <p:sldId id="334" r:id="rId73"/>
    <p:sldId id="335" r:id="rId74"/>
    <p:sldId id="336" r:id="rId75"/>
    <p:sldId id="337" r:id="rId76"/>
    <p:sldId id="310" r:id="rId77"/>
    <p:sldId id="283" r:id="rId78"/>
    <p:sldId id="286" r:id="rId79"/>
    <p:sldId id="284" r:id="rId80"/>
    <p:sldId id="305" r:id="rId81"/>
    <p:sldId id="308" r:id="rId82"/>
    <p:sldId id="309" r:id="rId83"/>
    <p:sldId id="285" r:id="rId84"/>
    <p:sldId id="288" r:id="rId85"/>
    <p:sldId id="289" r:id="rId86"/>
    <p:sldId id="290" r:id="rId87"/>
    <p:sldId id="291" r:id="rId88"/>
    <p:sldId id="292" r:id="rId89"/>
    <p:sldId id="385" r:id="rId90"/>
    <p:sldId id="293" r:id="rId91"/>
    <p:sldId id="294" r:id="rId92"/>
    <p:sldId id="301" r:id="rId93"/>
    <p:sldId id="300" r:id="rId94"/>
    <p:sldId id="295" r:id="rId95"/>
    <p:sldId id="302" r:id="rId96"/>
    <p:sldId id="299" r:id="rId97"/>
    <p:sldId id="306" r:id="rId98"/>
    <p:sldId id="316" r:id="rId99"/>
    <p:sldId id="317" r:id="rId100"/>
    <p:sldId id="318" r:id="rId101"/>
    <p:sldId id="352" r:id="rId102"/>
    <p:sldId id="353" r:id="rId103"/>
    <p:sldId id="350" r:id="rId104"/>
    <p:sldId id="351" r:id="rId105"/>
    <p:sldId id="354" r:id="rId106"/>
    <p:sldId id="355" r:id="rId107"/>
    <p:sldId id="356" r:id="rId108"/>
    <p:sldId id="357" r:id="rId109"/>
    <p:sldId id="358" r:id="rId110"/>
    <p:sldId id="359" r:id="rId111"/>
    <p:sldId id="360" r:id="rId112"/>
    <p:sldId id="361" r:id="rId113"/>
    <p:sldId id="362" r:id="rId114"/>
    <p:sldId id="363" r:id="rId115"/>
    <p:sldId id="364" r:id="rId116"/>
    <p:sldId id="320" r:id="rId117"/>
    <p:sldId id="321" r:id="rId118"/>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2582D"/>
    <a:srgbClr val="A95F2A"/>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0" autoAdjust="0"/>
    <p:restoredTop sz="94555" autoAdjust="0"/>
  </p:normalViewPr>
  <p:slideViewPr>
    <p:cSldViewPr>
      <p:cViewPr varScale="1">
        <p:scale>
          <a:sx n="137" d="100"/>
          <a:sy n="137" d="100"/>
        </p:scale>
        <p:origin x="-1152"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slide" Target="slides/slide66.xml"/><Relationship Id="rId69" Type="http://schemas.openxmlformats.org/officeDocument/2006/relationships/slide" Target="slides/slide67.xml"/><Relationship Id="rId120" Type="http://schemas.openxmlformats.org/officeDocument/2006/relationships/printerSettings" Target="printerSettings/printerSettings1.bin"/><Relationship Id="rId121" Type="http://schemas.openxmlformats.org/officeDocument/2006/relationships/presProps" Target="presProps.xml"/><Relationship Id="rId122" Type="http://schemas.openxmlformats.org/officeDocument/2006/relationships/viewProps" Target="viewProps.xml"/><Relationship Id="rId123" Type="http://schemas.openxmlformats.org/officeDocument/2006/relationships/theme" Target="theme/theme1.xml"/><Relationship Id="rId124" Type="http://schemas.openxmlformats.org/officeDocument/2006/relationships/tableStyles" Target="tableStyles.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90" Type="http://schemas.openxmlformats.org/officeDocument/2006/relationships/slide" Target="slides/slide88.xml"/><Relationship Id="rId91" Type="http://schemas.openxmlformats.org/officeDocument/2006/relationships/slide" Target="slides/slide89.xml"/><Relationship Id="rId92" Type="http://schemas.openxmlformats.org/officeDocument/2006/relationships/slide" Target="slides/slide90.xml"/><Relationship Id="rId93" Type="http://schemas.openxmlformats.org/officeDocument/2006/relationships/slide" Target="slides/slide91.xml"/><Relationship Id="rId94" Type="http://schemas.openxmlformats.org/officeDocument/2006/relationships/slide" Target="slides/slide92.xml"/><Relationship Id="rId95" Type="http://schemas.openxmlformats.org/officeDocument/2006/relationships/slide" Target="slides/slide93.xml"/><Relationship Id="rId96" Type="http://schemas.openxmlformats.org/officeDocument/2006/relationships/slide" Target="slides/slide94.xml"/><Relationship Id="rId101" Type="http://schemas.openxmlformats.org/officeDocument/2006/relationships/slide" Target="slides/slide99.xml"/><Relationship Id="rId102" Type="http://schemas.openxmlformats.org/officeDocument/2006/relationships/slide" Target="slides/slide100.xml"/><Relationship Id="rId103" Type="http://schemas.openxmlformats.org/officeDocument/2006/relationships/slide" Target="slides/slide101.xml"/><Relationship Id="rId104" Type="http://schemas.openxmlformats.org/officeDocument/2006/relationships/slide" Target="slides/slide102.xml"/><Relationship Id="rId105" Type="http://schemas.openxmlformats.org/officeDocument/2006/relationships/slide" Target="slides/slide103.xml"/><Relationship Id="rId106" Type="http://schemas.openxmlformats.org/officeDocument/2006/relationships/slide" Target="slides/slide104.xml"/><Relationship Id="rId107" Type="http://schemas.openxmlformats.org/officeDocument/2006/relationships/slide" Target="slides/slide105.xml"/><Relationship Id="rId108" Type="http://schemas.openxmlformats.org/officeDocument/2006/relationships/slide" Target="slides/slide106.xml"/><Relationship Id="rId109" Type="http://schemas.openxmlformats.org/officeDocument/2006/relationships/slide" Target="slides/slide107.xml"/><Relationship Id="rId97" Type="http://schemas.openxmlformats.org/officeDocument/2006/relationships/slide" Target="slides/slide95.xml"/><Relationship Id="rId98" Type="http://schemas.openxmlformats.org/officeDocument/2006/relationships/slide" Target="slides/slide96.xml"/><Relationship Id="rId99" Type="http://schemas.openxmlformats.org/officeDocument/2006/relationships/slide" Target="slides/slide97.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00" Type="http://schemas.openxmlformats.org/officeDocument/2006/relationships/slide" Target="slides/slide98.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70" Type="http://schemas.openxmlformats.org/officeDocument/2006/relationships/slide" Target="slides/slide68.xml"/><Relationship Id="rId71" Type="http://schemas.openxmlformats.org/officeDocument/2006/relationships/slide" Target="slides/slide69.xml"/><Relationship Id="rId72" Type="http://schemas.openxmlformats.org/officeDocument/2006/relationships/slide" Target="slides/slide70.xml"/><Relationship Id="rId73" Type="http://schemas.openxmlformats.org/officeDocument/2006/relationships/slide" Target="slides/slide71.xml"/><Relationship Id="rId74" Type="http://schemas.openxmlformats.org/officeDocument/2006/relationships/slide" Target="slides/slide72.xml"/><Relationship Id="rId75" Type="http://schemas.openxmlformats.org/officeDocument/2006/relationships/slide" Target="slides/slide73.xml"/><Relationship Id="rId76" Type="http://schemas.openxmlformats.org/officeDocument/2006/relationships/slide" Target="slides/slide74.xml"/><Relationship Id="rId77" Type="http://schemas.openxmlformats.org/officeDocument/2006/relationships/slide" Target="slides/slide75.xml"/><Relationship Id="rId78" Type="http://schemas.openxmlformats.org/officeDocument/2006/relationships/slide" Target="slides/slide76.xml"/><Relationship Id="rId79" Type="http://schemas.openxmlformats.org/officeDocument/2006/relationships/slide" Target="slides/slide77.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110" Type="http://schemas.openxmlformats.org/officeDocument/2006/relationships/slide" Target="slides/slide108.xml"/><Relationship Id="rId111" Type="http://schemas.openxmlformats.org/officeDocument/2006/relationships/slide" Target="slides/slide109.xml"/><Relationship Id="rId112" Type="http://schemas.openxmlformats.org/officeDocument/2006/relationships/slide" Target="slides/slide110.xml"/><Relationship Id="rId113" Type="http://schemas.openxmlformats.org/officeDocument/2006/relationships/slide" Target="slides/slide111.xml"/><Relationship Id="rId114" Type="http://schemas.openxmlformats.org/officeDocument/2006/relationships/slide" Target="slides/slide112.xml"/><Relationship Id="rId115" Type="http://schemas.openxmlformats.org/officeDocument/2006/relationships/slide" Target="slides/slide113.xml"/><Relationship Id="rId116" Type="http://schemas.openxmlformats.org/officeDocument/2006/relationships/slide" Target="slides/slide114.xml"/><Relationship Id="rId117" Type="http://schemas.openxmlformats.org/officeDocument/2006/relationships/slide" Target="slides/slide115.xml"/><Relationship Id="rId118" Type="http://schemas.openxmlformats.org/officeDocument/2006/relationships/slide" Target="slides/slide116.xml"/><Relationship Id="rId119" Type="http://schemas.openxmlformats.org/officeDocument/2006/relationships/handoutMaster" Target="handoutMasters/handoutMaster1.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80" Type="http://schemas.openxmlformats.org/officeDocument/2006/relationships/slide" Target="slides/slide78.xml"/><Relationship Id="rId81" Type="http://schemas.openxmlformats.org/officeDocument/2006/relationships/slide" Target="slides/slide79.xml"/><Relationship Id="rId82" Type="http://schemas.openxmlformats.org/officeDocument/2006/relationships/slide" Target="slides/slide80.xml"/><Relationship Id="rId83" Type="http://schemas.openxmlformats.org/officeDocument/2006/relationships/slide" Target="slides/slide81.xml"/><Relationship Id="rId84" Type="http://schemas.openxmlformats.org/officeDocument/2006/relationships/slide" Target="slides/slide82.xml"/><Relationship Id="rId85" Type="http://schemas.openxmlformats.org/officeDocument/2006/relationships/slide" Target="slides/slide83.xml"/><Relationship Id="rId86" Type="http://schemas.openxmlformats.org/officeDocument/2006/relationships/slide" Target="slides/slide84.xml"/><Relationship Id="rId87" Type="http://schemas.openxmlformats.org/officeDocument/2006/relationships/slide" Target="slides/slide85.xml"/><Relationship Id="rId88" Type="http://schemas.openxmlformats.org/officeDocument/2006/relationships/slide" Target="slides/slide86.xml"/><Relationship Id="rId89" Type="http://schemas.openxmlformats.org/officeDocument/2006/relationships/slide" Target="slides/slide8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fontAlgn="base">
              <a:spcBef>
                <a:spcPct val="0"/>
              </a:spcBef>
              <a:spcAft>
                <a:spcPct val="0"/>
              </a:spcAft>
              <a:defRPr sz="1200">
                <a:latin typeface="Arial" charset="0"/>
              </a:defRPr>
            </a:lvl1pPr>
          </a:lstStyle>
          <a:p>
            <a:pPr>
              <a:defRPr/>
            </a:pPr>
            <a:endParaRPr lang="en-US"/>
          </a:p>
        </p:txBody>
      </p:sp>
      <p:sp>
        <p:nvSpPr>
          <p:cNvPr id="82947" name="Rectangle 3"/>
          <p:cNvSpPr>
            <a:spLocks noGrp="1" noChangeArrowheads="1"/>
          </p:cNvSpPr>
          <p:nvPr>
            <p:ph type="dt" sz="quarter" idx="1"/>
          </p:nvPr>
        </p:nvSpPr>
        <p:spPr bwMode="auto">
          <a:xfrm>
            <a:off x="4143375" y="0"/>
            <a:ext cx="3170238" cy="4794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fontAlgn="base">
              <a:spcBef>
                <a:spcPct val="0"/>
              </a:spcBef>
              <a:spcAft>
                <a:spcPct val="0"/>
              </a:spcAft>
              <a:defRPr sz="1200">
                <a:latin typeface="Arial" charset="0"/>
              </a:defRPr>
            </a:lvl1pPr>
          </a:lstStyle>
          <a:p>
            <a:pPr>
              <a:defRPr/>
            </a:pPr>
            <a:endParaRPr lang="en-US"/>
          </a:p>
        </p:txBody>
      </p:sp>
      <p:sp>
        <p:nvSpPr>
          <p:cNvPr id="82948" name="Rectangle 4"/>
          <p:cNvSpPr>
            <a:spLocks noGrp="1" noChangeArrowheads="1"/>
          </p:cNvSpPr>
          <p:nvPr>
            <p:ph type="ftr" sz="quarter" idx="2"/>
          </p:nvPr>
        </p:nvSpPr>
        <p:spPr bwMode="auto">
          <a:xfrm>
            <a:off x="0" y="9120188"/>
            <a:ext cx="3170238" cy="4794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fontAlgn="base">
              <a:spcBef>
                <a:spcPct val="0"/>
              </a:spcBef>
              <a:spcAft>
                <a:spcPct val="0"/>
              </a:spcAft>
              <a:defRPr sz="1200">
                <a:latin typeface="Arial" charset="0"/>
              </a:defRPr>
            </a:lvl1pPr>
          </a:lstStyle>
          <a:p>
            <a:pPr>
              <a:defRPr/>
            </a:pPr>
            <a:endParaRPr lang="en-US"/>
          </a:p>
        </p:txBody>
      </p:sp>
      <p:sp>
        <p:nvSpPr>
          <p:cNvPr id="82949" name="Rectangle 5"/>
          <p:cNvSpPr>
            <a:spLocks noGrp="1" noChangeArrowheads="1"/>
          </p:cNvSpPr>
          <p:nvPr>
            <p:ph type="sldNum" sz="quarter" idx="3"/>
          </p:nvPr>
        </p:nvSpPr>
        <p:spPr bwMode="auto">
          <a:xfrm>
            <a:off x="4143375" y="9120188"/>
            <a:ext cx="3170238" cy="4794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base">
              <a:spcBef>
                <a:spcPct val="0"/>
              </a:spcBef>
              <a:spcAft>
                <a:spcPct val="0"/>
              </a:spcAft>
              <a:defRPr sz="1200">
                <a:latin typeface="Arial" charset="0"/>
              </a:defRPr>
            </a:lvl1pPr>
          </a:lstStyle>
          <a:p>
            <a:pPr>
              <a:defRPr/>
            </a:pPr>
            <a:fld id="{199149B3-E7B9-45AB-A6F9-7E0CEABD11CD}" type="slidenum">
              <a:rPr lang="en-US"/>
              <a:pPr>
                <a:defRPr/>
              </a:pPr>
              <a:t>‹#›</a:t>
            </a:fld>
            <a:endParaRPr lang="en-US"/>
          </a:p>
        </p:txBody>
      </p:sp>
    </p:spTree>
    <p:extLst>
      <p:ext uri="{BB962C8B-B14F-4D97-AF65-F5344CB8AC3E}">
        <p14:creationId xmlns:p14="http://schemas.microsoft.com/office/powerpoint/2010/main" val="886757915"/>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A6087A5-7BBC-47B8-8BA9-9CC2D4A8CD14}" type="slidenum">
              <a:rPr lang="en-US" smtClean="0"/>
              <a:pPr>
                <a:defRPr/>
              </a:pPr>
              <a:t>‹#›</a:t>
            </a:fld>
            <a:endParaRPr lang="en-US"/>
          </a:p>
        </p:txBody>
      </p:sp>
    </p:spTree>
    <p:extLst>
      <p:ext uri="{BB962C8B-B14F-4D97-AF65-F5344CB8AC3E}">
        <p14:creationId xmlns:p14="http://schemas.microsoft.com/office/powerpoint/2010/main" val="25096465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956CD95B-83A7-43F9-8161-83A813DB772C}" type="slidenum">
              <a:rPr lang="en-US" smtClean="0"/>
              <a:pPr>
                <a:defRPr/>
              </a:pPr>
              <a:t>‹#›</a:t>
            </a:fld>
            <a:endParaRPr lang="en-US"/>
          </a:p>
        </p:txBody>
      </p:sp>
    </p:spTree>
    <p:extLst>
      <p:ext uri="{BB962C8B-B14F-4D97-AF65-F5344CB8AC3E}">
        <p14:creationId xmlns:p14="http://schemas.microsoft.com/office/powerpoint/2010/main" val="7723978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BF465BF-9C3B-4477-A51C-5DE703C0BFB4}" type="slidenum">
              <a:rPr lang="en-US" smtClean="0"/>
              <a:pPr>
                <a:defRPr/>
              </a:pPr>
              <a:t>‹#›</a:t>
            </a:fld>
            <a:endParaRPr lang="en-US"/>
          </a:p>
        </p:txBody>
      </p:sp>
    </p:spTree>
    <p:extLst>
      <p:ext uri="{BB962C8B-B14F-4D97-AF65-F5344CB8AC3E}">
        <p14:creationId xmlns:p14="http://schemas.microsoft.com/office/powerpoint/2010/main" val="19633471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93D937FF-CAD6-4AC7-B496-F4B3C95CD330}"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63CE1EFB-F32D-450C-A9C5-6AB3D68BD5F4}" type="slidenum">
              <a:rPr lang="en-US" smtClean="0"/>
              <a:pPr>
                <a:defRPr/>
              </a:pPr>
              <a:t>‹#›</a:t>
            </a:fld>
            <a:endParaRPr lang="en-US"/>
          </a:p>
        </p:txBody>
      </p:sp>
    </p:spTree>
    <p:extLst>
      <p:ext uri="{BB962C8B-B14F-4D97-AF65-F5344CB8AC3E}">
        <p14:creationId xmlns:p14="http://schemas.microsoft.com/office/powerpoint/2010/main" val="33734351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6A6F738-8D44-D345-A1DD-DAD258CCC696}" type="datetimeFigureOut">
              <a:rPr lang="en-US" smtClean="0"/>
              <a:t>2/17/17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D96CF7-8DBC-7040-8AA7-5322957DD9B7}" type="slidenum">
              <a:rPr lang="en-US" smtClean="0"/>
              <a:t>‹#›</a:t>
            </a:fld>
            <a:endParaRPr lang="en-US"/>
          </a:p>
        </p:txBody>
      </p:sp>
    </p:spTree>
    <p:extLst>
      <p:ext uri="{BB962C8B-B14F-4D97-AF65-F5344CB8AC3E}">
        <p14:creationId xmlns:p14="http://schemas.microsoft.com/office/powerpoint/2010/main" val="13524202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6A6F738-8D44-D345-A1DD-DAD258CCC696}" type="datetimeFigureOut">
              <a:rPr lang="en-US" smtClean="0"/>
              <a:t>2/17/17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D96CF7-8DBC-7040-8AA7-5322957DD9B7}" type="slidenum">
              <a:rPr lang="en-US" smtClean="0"/>
              <a:t>‹#›</a:t>
            </a:fld>
            <a:endParaRPr lang="en-US"/>
          </a:p>
        </p:txBody>
      </p:sp>
    </p:spTree>
    <p:extLst>
      <p:ext uri="{BB962C8B-B14F-4D97-AF65-F5344CB8AC3E}">
        <p14:creationId xmlns:p14="http://schemas.microsoft.com/office/powerpoint/2010/main" val="19108405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A6F738-8D44-D345-A1DD-DAD258CCC696}" type="datetimeFigureOut">
              <a:rPr lang="en-US" smtClean="0"/>
              <a:t>2/17/17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D96CF7-8DBC-7040-8AA7-5322957DD9B7}" type="slidenum">
              <a:rPr lang="en-US" smtClean="0"/>
              <a:t>‹#›</a:t>
            </a:fld>
            <a:endParaRPr lang="en-US"/>
          </a:p>
        </p:txBody>
      </p:sp>
    </p:spTree>
    <p:extLst>
      <p:ext uri="{BB962C8B-B14F-4D97-AF65-F5344CB8AC3E}">
        <p14:creationId xmlns:p14="http://schemas.microsoft.com/office/powerpoint/2010/main" val="9248045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6A6F738-8D44-D345-A1DD-DAD258CCC696}" type="datetimeFigureOut">
              <a:rPr lang="en-US" smtClean="0"/>
              <a:t>2/17/17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D96CF7-8DBC-7040-8AA7-5322957DD9B7}" type="slidenum">
              <a:rPr lang="en-US" smtClean="0"/>
              <a:t>‹#›</a:t>
            </a:fld>
            <a:endParaRPr lang="en-US"/>
          </a:p>
        </p:txBody>
      </p:sp>
    </p:spTree>
    <p:extLst>
      <p:ext uri="{BB962C8B-B14F-4D97-AF65-F5344CB8AC3E}">
        <p14:creationId xmlns:p14="http://schemas.microsoft.com/office/powerpoint/2010/main" val="18825847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6A6F738-8D44-D345-A1DD-DAD258CCC696}" type="datetimeFigureOut">
              <a:rPr lang="en-US" smtClean="0"/>
              <a:t>2/17/17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0D96CF7-8DBC-7040-8AA7-5322957DD9B7}" type="slidenum">
              <a:rPr lang="en-US" smtClean="0"/>
              <a:t>‹#›</a:t>
            </a:fld>
            <a:endParaRPr lang="en-US"/>
          </a:p>
        </p:txBody>
      </p:sp>
    </p:spTree>
    <p:extLst>
      <p:ext uri="{BB962C8B-B14F-4D97-AF65-F5344CB8AC3E}">
        <p14:creationId xmlns:p14="http://schemas.microsoft.com/office/powerpoint/2010/main" val="2371157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6A6F738-8D44-D345-A1DD-DAD258CCC696}" type="datetimeFigureOut">
              <a:rPr lang="en-US" smtClean="0"/>
              <a:t>2/17/17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0D96CF7-8DBC-7040-8AA7-5322957DD9B7}" type="slidenum">
              <a:rPr lang="en-US" smtClean="0"/>
              <a:t>‹#›</a:t>
            </a:fld>
            <a:endParaRPr lang="en-US"/>
          </a:p>
        </p:txBody>
      </p:sp>
    </p:spTree>
    <p:extLst>
      <p:ext uri="{BB962C8B-B14F-4D97-AF65-F5344CB8AC3E}">
        <p14:creationId xmlns:p14="http://schemas.microsoft.com/office/powerpoint/2010/main" val="13702191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DAB15106-6ABB-4320-98D5-B8C21653D572}" type="slidenum">
              <a:rPr lang="en-US" smtClean="0"/>
              <a:pPr>
                <a:defRPr/>
              </a:pPr>
              <a:t>‹#›</a:t>
            </a:fld>
            <a:endParaRPr lang="en-US"/>
          </a:p>
        </p:txBody>
      </p:sp>
    </p:spTree>
    <p:extLst>
      <p:ext uri="{BB962C8B-B14F-4D97-AF65-F5344CB8AC3E}">
        <p14:creationId xmlns:p14="http://schemas.microsoft.com/office/powerpoint/2010/main" val="37276198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A6F738-8D44-D345-A1DD-DAD258CCC696}" type="datetimeFigureOut">
              <a:rPr lang="en-US" smtClean="0"/>
              <a:t>2/17/17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D96CF7-8DBC-7040-8AA7-5322957DD9B7}" type="slidenum">
              <a:rPr lang="en-US" smtClean="0"/>
              <a:t>‹#›</a:t>
            </a:fld>
            <a:endParaRPr lang="en-US"/>
          </a:p>
        </p:txBody>
      </p:sp>
    </p:spTree>
    <p:extLst>
      <p:ext uri="{BB962C8B-B14F-4D97-AF65-F5344CB8AC3E}">
        <p14:creationId xmlns:p14="http://schemas.microsoft.com/office/powerpoint/2010/main" val="37879018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A6F738-8D44-D345-A1DD-DAD258CCC696}" type="datetimeFigureOut">
              <a:rPr lang="en-US" smtClean="0"/>
              <a:t>2/17/17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D96CF7-8DBC-7040-8AA7-5322957DD9B7}" type="slidenum">
              <a:rPr lang="en-US" smtClean="0"/>
              <a:t>‹#›</a:t>
            </a:fld>
            <a:endParaRPr lang="en-US"/>
          </a:p>
        </p:txBody>
      </p:sp>
    </p:spTree>
    <p:extLst>
      <p:ext uri="{BB962C8B-B14F-4D97-AF65-F5344CB8AC3E}">
        <p14:creationId xmlns:p14="http://schemas.microsoft.com/office/powerpoint/2010/main" val="38475481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A6F738-8D44-D345-A1DD-DAD258CCC696}" type="datetimeFigureOut">
              <a:rPr lang="en-US" smtClean="0"/>
              <a:t>2/17/17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D96CF7-8DBC-7040-8AA7-5322957DD9B7}" type="slidenum">
              <a:rPr lang="en-US" smtClean="0"/>
              <a:t>‹#›</a:t>
            </a:fld>
            <a:endParaRPr lang="en-US"/>
          </a:p>
        </p:txBody>
      </p:sp>
    </p:spTree>
    <p:extLst>
      <p:ext uri="{BB962C8B-B14F-4D97-AF65-F5344CB8AC3E}">
        <p14:creationId xmlns:p14="http://schemas.microsoft.com/office/powerpoint/2010/main" val="24837206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6A6F738-8D44-D345-A1DD-DAD258CCC696}" type="datetimeFigureOut">
              <a:rPr lang="en-US" smtClean="0"/>
              <a:t>2/17/17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D96CF7-8DBC-7040-8AA7-5322957DD9B7}" type="slidenum">
              <a:rPr lang="en-US" smtClean="0"/>
              <a:t>‹#›</a:t>
            </a:fld>
            <a:endParaRPr lang="en-US"/>
          </a:p>
        </p:txBody>
      </p:sp>
    </p:spTree>
    <p:extLst>
      <p:ext uri="{BB962C8B-B14F-4D97-AF65-F5344CB8AC3E}">
        <p14:creationId xmlns:p14="http://schemas.microsoft.com/office/powerpoint/2010/main" val="39360307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6A6F738-8D44-D345-A1DD-DAD258CCC696}" type="datetimeFigureOut">
              <a:rPr lang="en-US" smtClean="0"/>
              <a:t>2/17/17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D96CF7-8DBC-7040-8AA7-5322957DD9B7}" type="slidenum">
              <a:rPr lang="en-US" smtClean="0"/>
              <a:t>‹#›</a:t>
            </a:fld>
            <a:endParaRPr lang="en-US"/>
          </a:p>
        </p:txBody>
      </p:sp>
    </p:spTree>
    <p:extLst>
      <p:ext uri="{BB962C8B-B14F-4D97-AF65-F5344CB8AC3E}">
        <p14:creationId xmlns:p14="http://schemas.microsoft.com/office/powerpoint/2010/main" val="15496922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D3F6F63-DCBE-44B9-AC03-E2A22857495E}" type="slidenum">
              <a:rPr lang="en-US" smtClean="0"/>
              <a:pPr>
                <a:defRPr/>
              </a:pPr>
              <a:t>‹#›</a:t>
            </a:fld>
            <a:endParaRPr lang="en-US"/>
          </a:p>
        </p:txBody>
      </p:sp>
    </p:spTree>
    <p:extLst>
      <p:ext uri="{BB962C8B-B14F-4D97-AF65-F5344CB8AC3E}">
        <p14:creationId xmlns:p14="http://schemas.microsoft.com/office/powerpoint/2010/main" val="3114845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1CF68C5A-2761-4685-B02A-3FB03CC4C751}" type="slidenum">
              <a:rPr lang="en-US" smtClean="0"/>
              <a:pPr>
                <a:defRPr/>
              </a:pPr>
              <a:t>‹#›</a:t>
            </a:fld>
            <a:endParaRPr lang="en-US"/>
          </a:p>
        </p:txBody>
      </p:sp>
    </p:spTree>
    <p:extLst>
      <p:ext uri="{BB962C8B-B14F-4D97-AF65-F5344CB8AC3E}">
        <p14:creationId xmlns:p14="http://schemas.microsoft.com/office/powerpoint/2010/main" val="32113450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9B07DDCC-64A4-4518-8323-55B582DB8334}" type="slidenum">
              <a:rPr lang="en-US" smtClean="0"/>
              <a:pPr>
                <a:defRPr/>
              </a:pPr>
              <a:t>‹#›</a:t>
            </a:fld>
            <a:endParaRPr lang="en-US"/>
          </a:p>
        </p:txBody>
      </p:sp>
    </p:spTree>
    <p:extLst>
      <p:ext uri="{BB962C8B-B14F-4D97-AF65-F5344CB8AC3E}">
        <p14:creationId xmlns:p14="http://schemas.microsoft.com/office/powerpoint/2010/main" val="16337979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A89C581E-584B-4335-960F-A412BFCA2738}" type="slidenum">
              <a:rPr lang="en-US" smtClean="0"/>
              <a:pPr>
                <a:defRPr/>
              </a:pPr>
              <a:t>‹#›</a:t>
            </a:fld>
            <a:endParaRPr lang="en-US"/>
          </a:p>
        </p:txBody>
      </p:sp>
    </p:spTree>
    <p:extLst>
      <p:ext uri="{BB962C8B-B14F-4D97-AF65-F5344CB8AC3E}">
        <p14:creationId xmlns:p14="http://schemas.microsoft.com/office/powerpoint/2010/main" val="15804895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45D48D0B-14E9-460A-8140-6D434F65752D}" type="slidenum">
              <a:rPr lang="en-US" smtClean="0"/>
              <a:pPr>
                <a:defRPr/>
              </a:pPr>
              <a:t>‹#›</a:t>
            </a:fld>
            <a:endParaRPr lang="en-US"/>
          </a:p>
        </p:txBody>
      </p:sp>
    </p:spTree>
    <p:extLst>
      <p:ext uri="{BB962C8B-B14F-4D97-AF65-F5344CB8AC3E}">
        <p14:creationId xmlns:p14="http://schemas.microsoft.com/office/powerpoint/2010/main" val="28432702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C85C57B5-C2D1-48AC-998D-C35DAE1196D7}" type="slidenum">
              <a:rPr lang="en-US" smtClean="0"/>
              <a:pPr>
                <a:defRPr/>
              </a:pPr>
              <a:t>‹#›</a:t>
            </a:fld>
            <a:endParaRPr lang="en-US"/>
          </a:p>
        </p:txBody>
      </p:sp>
    </p:spTree>
    <p:extLst>
      <p:ext uri="{BB962C8B-B14F-4D97-AF65-F5344CB8AC3E}">
        <p14:creationId xmlns:p14="http://schemas.microsoft.com/office/powerpoint/2010/main" val="14118395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110A04C3-FF50-4B30-B1E3-AF3B8478F640}" type="slidenum">
              <a:rPr lang="en-US" smtClean="0"/>
              <a:pPr>
                <a:defRPr/>
              </a:pPr>
              <a:t>‹#›</a:t>
            </a:fld>
            <a:endParaRPr lang="en-US"/>
          </a:p>
        </p:txBody>
      </p:sp>
    </p:spTree>
    <p:extLst>
      <p:ext uri="{BB962C8B-B14F-4D97-AF65-F5344CB8AC3E}">
        <p14:creationId xmlns:p14="http://schemas.microsoft.com/office/powerpoint/2010/main" val="111972935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theme" Target="../theme/theme2.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A2582D"/>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63CE1EFB-F32D-450C-A9C5-6AB3D68BD5F4}" type="slidenum">
              <a:rPr lang="en-US" smtClean="0"/>
              <a:pPr>
                <a:defRPr/>
              </a:pPr>
              <a:t>‹#›</a:t>
            </a:fld>
            <a:endParaRPr lang="en-US"/>
          </a:p>
        </p:txBody>
      </p:sp>
    </p:spTree>
    <p:extLst>
      <p:ext uri="{BB962C8B-B14F-4D97-AF65-F5344CB8AC3E}">
        <p14:creationId xmlns:p14="http://schemas.microsoft.com/office/powerpoint/2010/main" val="363113054"/>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Lst>
  <p:txStyles>
    <p:titleStyle>
      <a:lvl1pPr algn="ctr" defTabSz="457200" rtl="0" eaLnBrk="1" latinLnBrk="0" hangingPunct="1">
        <a:spcBef>
          <a:spcPct val="0"/>
        </a:spcBef>
        <a:buNone/>
        <a:defRPr sz="28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A6F738-8D44-D345-A1DD-DAD258CCC696}" type="datetimeFigureOut">
              <a:rPr lang="en-US" smtClean="0"/>
              <a:t>2/17/17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D96CF7-8DBC-7040-8AA7-5322957DD9B7}" type="slidenum">
              <a:rPr lang="en-US" smtClean="0"/>
              <a:t>‹#›</a:t>
            </a:fld>
            <a:endParaRPr lang="en-US"/>
          </a:p>
        </p:txBody>
      </p:sp>
    </p:spTree>
    <p:extLst>
      <p:ext uri="{BB962C8B-B14F-4D97-AF65-F5344CB8AC3E}">
        <p14:creationId xmlns:p14="http://schemas.microsoft.com/office/powerpoint/2010/main" val="393016272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2.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3.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4.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5.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6.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7.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8.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9.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0.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2.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3.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4.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5.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6.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4.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 Id="rId3"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 Id="rId3"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jpeg"/><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jpeg"/><Relationship Id="rId1" Type="http://schemas.openxmlformats.org/officeDocument/2006/relationships/slideLayout" Target="../slideLayouts/slideLayout2.xml"/><Relationship Id="rId2" Type="http://schemas.openxmlformats.org/officeDocument/2006/relationships/image" Target="../media/image17.jpeg"/></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jpeg"/><Relationship Id="rId1" Type="http://schemas.openxmlformats.org/officeDocument/2006/relationships/slideLayout" Target="../slideLayouts/slideLayout2.xml"/><Relationship Id="rId2" Type="http://schemas.openxmlformats.org/officeDocument/2006/relationships/image" Target="../media/image20.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jpeg"/><Relationship Id="rId1" Type="http://schemas.openxmlformats.org/officeDocument/2006/relationships/slideLayout" Target="../slideLayouts/slideLayout2.xml"/><Relationship Id="rId2" Type="http://schemas.openxmlformats.org/officeDocument/2006/relationships/image" Target="../media/image26.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coroflot.com/nathanmills/Furniture" TargetMode="External"/><Relationship Id="rId3"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5.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6.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7.jpeg"/></Relationships>
</file>

<file path=ppt/slides/_rels/slide38.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40.jpeg"/><Relationship Id="rId1" Type="http://schemas.openxmlformats.org/officeDocument/2006/relationships/slideLayout" Target="../slideLayouts/slideLayout2.xml"/><Relationship Id="rId2" Type="http://schemas.openxmlformats.org/officeDocument/2006/relationships/image" Target="../media/image38.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9.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1.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2.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3.jpeg"/></Relationships>
</file>

<file path=ppt/slides/_rels/slide43.xml.rels><?xml version="1.0" encoding="UTF-8" standalone="yes"?>
<Relationships xmlns="http://schemas.openxmlformats.org/package/2006/relationships"><Relationship Id="rId3" Type="http://schemas.openxmlformats.org/officeDocument/2006/relationships/hyperlink" Target="http://www.archlighting.com/design-awards/2016-al-design-awards-manus-x-machina-fashion-in-an-age-of-technology-metropolitan-museum-of-art_o" TargetMode="External"/><Relationship Id="rId4" Type="http://schemas.openxmlformats.org/officeDocument/2006/relationships/hyperlink" Target="https://www.youtube.com/watch?v=gVKP9k7sqOY" TargetMode="External"/><Relationship Id="rId5" Type="http://schemas.openxmlformats.org/officeDocument/2006/relationships/hyperlink" Target="https://www.youtube.com/watch?v=kpAYx01zuAM" TargetMode="External"/><Relationship Id="rId1" Type="http://schemas.openxmlformats.org/officeDocument/2006/relationships/slideLayout" Target="../slideLayouts/slideLayout2.xml"/><Relationship Id="rId2" Type="http://schemas.openxmlformats.org/officeDocument/2006/relationships/hyperlink" Target="http://www.archlighting.com/design-awards/2016-al-design-awards-85-broad-street_o"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4.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5.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6.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7.jpeg"/><Relationship Id="rId3" Type="http://schemas.openxmlformats.org/officeDocument/2006/relationships/image" Target="../media/image48.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9.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image" Target="../media/image51.jpeg"/><Relationship Id="rId4" Type="http://schemas.openxmlformats.org/officeDocument/2006/relationships/image" Target="../media/image52.jpeg"/><Relationship Id="rId1" Type="http://schemas.openxmlformats.org/officeDocument/2006/relationships/slideLayout" Target="../slideLayouts/slideLayout1.xml"/><Relationship Id="rId2" Type="http://schemas.openxmlformats.org/officeDocument/2006/relationships/image" Target="../media/image50.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3.jpeg"/><Relationship Id="rId3" Type="http://schemas.openxmlformats.org/officeDocument/2006/relationships/image" Target="../media/image5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9.jpeg"/><Relationship Id="rId3" Type="http://schemas.openxmlformats.org/officeDocument/2006/relationships/image" Target="../media/image60.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1.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jpeg"/><Relationship Id="rId3" Type="http://schemas.openxmlformats.org/officeDocument/2006/relationships/image" Target="../media/image66.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png"/><Relationship Id="rId3" Type="http://schemas.openxmlformats.org/officeDocument/2006/relationships/image" Target="../media/image68.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png"/><Relationship Id="rId3" Type="http://schemas.openxmlformats.org/officeDocument/2006/relationships/image" Target="../media/image70.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6.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7.jpeg"/><Relationship Id="rId3" Type="http://schemas.openxmlformats.org/officeDocument/2006/relationships/image" Target="../media/image78.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9.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0.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jpeg"/><Relationship Id="rId3" Type="http://schemas.openxmlformats.org/officeDocument/2006/relationships/image" Target="../media/image82.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3.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4.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5.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6.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7.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8.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9.png"/><Relationship Id="rId3" Type="http://schemas.openxmlformats.org/officeDocument/2006/relationships/image" Target="../media/image90.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2.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arch2o.com/lazika-municipality-architects-of-invention/" TargetMode="External"/><Relationship Id="rId3" Type="http://schemas.openxmlformats.org/officeDocument/2006/relationships/image" Target="../media/image7.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3.jpeg"/><Relationship Id="rId3" Type="http://schemas.openxmlformats.org/officeDocument/2006/relationships/image" Target="../media/image91.jpe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2.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3.jpe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4.jpe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5.jpeg"/><Relationship Id="rId3" Type="http://schemas.openxmlformats.org/officeDocument/2006/relationships/image" Target="../media/image96.jpe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7.jpe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8.jpeg"/><Relationship Id="rId3" Type="http://schemas.openxmlformats.org/officeDocument/2006/relationships/image" Target="../media/image99.jpe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0.jpe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1.jpe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sz="1600" dirty="0">
                <a:latin typeface="Arial"/>
                <a:cs typeface="Arial"/>
              </a:rPr>
              <a:t>ART 1600 – The Aesthetics of Architecture, Interiors, and Design</a:t>
            </a:r>
            <a:br>
              <a:rPr lang="en-US" sz="1600" dirty="0">
                <a:latin typeface="Arial"/>
                <a:cs typeface="Arial"/>
              </a:rPr>
            </a:br>
            <a:r>
              <a:rPr lang="en-US" sz="1200" dirty="0">
                <a:latin typeface="Arial"/>
                <a:cs typeface="Arial"/>
              </a:rPr>
              <a:t>Matthew Ziff, Associate </a:t>
            </a:r>
            <a:r>
              <a:rPr lang="en-US" sz="1200" dirty="0" smtClean="0">
                <a:latin typeface="Arial"/>
                <a:cs typeface="Arial"/>
              </a:rPr>
              <a:t>Professor</a:t>
            </a:r>
            <a:r>
              <a:rPr lang="en-US" sz="1200" dirty="0">
                <a:latin typeface="Arial"/>
                <a:cs typeface="Arial"/>
              </a:rPr>
              <a:t/>
            </a:r>
            <a:br>
              <a:rPr lang="en-US" sz="1200" dirty="0">
                <a:latin typeface="Arial"/>
                <a:cs typeface="Arial"/>
              </a:rPr>
            </a:br>
            <a:r>
              <a:rPr lang="en-US" sz="1200" b="1" dirty="0" smtClean="0">
                <a:latin typeface="Arial"/>
                <a:cs typeface="Arial"/>
              </a:rPr>
              <a:t>Spring </a:t>
            </a:r>
            <a:r>
              <a:rPr lang="en-US" sz="1200" b="1" dirty="0">
                <a:latin typeface="Arial"/>
                <a:cs typeface="Arial"/>
              </a:rPr>
              <a:t>Semester </a:t>
            </a:r>
            <a:r>
              <a:rPr lang="en-US" sz="1200" b="1" dirty="0" smtClean="0">
                <a:latin typeface="Arial"/>
                <a:cs typeface="Arial"/>
              </a:rPr>
              <a:t>2017</a:t>
            </a:r>
            <a:endParaRPr lang="en-US" sz="1200" b="1" dirty="0"/>
          </a:p>
        </p:txBody>
      </p:sp>
      <p:sp>
        <p:nvSpPr>
          <p:cNvPr id="5" name="Content Placeholder 4"/>
          <p:cNvSpPr>
            <a:spLocks noGrp="1"/>
          </p:cNvSpPr>
          <p:nvPr>
            <p:ph idx="1"/>
          </p:nvPr>
        </p:nvSpPr>
        <p:spPr/>
        <p:txBody>
          <a:bodyPr>
            <a:normAutofit/>
          </a:bodyPr>
          <a:lstStyle/>
          <a:p>
            <a:pPr marL="0" indent="0" algn="ctr">
              <a:buNone/>
            </a:pPr>
            <a:r>
              <a:rPr lang="en-US" sz="3600" dirty="0" smtClean="0"/>
              <a:t>A Vocabulary of Design 3</a:t>
            </a:r>
          </a:p>
          <a:p>
            <a:pPr marL="0" indent="0" algn="ctr">
              <a:buNone/>
            </a:pPr>
            <a:r>
              <a:rPr lang="en-US" sz="2800" dirty="0"/>
              <a:t>Design Concepts &amp; Vocabulary</a:t>
            </a:r>
          </a:p>
        </p:txBody>
      </p:sp>
    </p:spTree>
    <p:extLst>
      <p:ext uri="{BB962C8B-B14F-4D97-AF65-F5344CB8AC3E}">
        <p14:creationId xmlns:p14="http://schemas.microsoft.com/office/powerpoint/2010/main" val="24453914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is the Audience, User? </a:t>
            </a:r>
            <a:endParaRPr lang="en-US" dirty="0"/>
          </a:p>
        </p:txBody>
      </p:sp>
      <p:pic>
        <p:nvPicPr>
          <p:cNvPr id="4" name="Content Placeholder 3"/>
          <p:cNvPicPr>
            <a:picLocks noGrp="1" noChangeAspect="1"/>
          </p:cNvPicPr>
          <p:nvPr>
            <p:ph idx="1"/>
          </p:nvPr>
        </p:nvPicPr>
        <p:blipFill>
          <a:blip r:embed="rId2"/>
          <a:srcRect l="-14940" r="-14940"/>
          <a:stretch>
            <a:fillRect/>
          </a:stretch>
        </p:blipFill>
        <p:spPr/>
      </p:pic>
    </p:spTree>
    <p:extLst>
      <p:ext uri="{BB962C8B-B14F-4D97-AF65-F5344CB8AC3E}">
        <p14:creationId xmlns:p14="http://schemas.microsoft.com/office/powerpoint/2010/main" val="49759132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Emphasis at a room scale</a:t>
            </a:r>
            <a:endParaRPr lang="en-US" dirty="0"/>
          </a:p>
        </p:txBody>
      </p:sp>
      <p:pic>
        <p:nvPicPr>
          <p:cNvPr id="4" name="Content Placeholder 3"/>
          <p:cNvPicPr>
            <a:picLocks noGrp="1" noChangeAspect="1"/>
          </p:cNvPicPr>
          <p:nvPr>
            <p:ph idx="1"/>
          </p:nvPr>
        </p:nvPicPr>
        <p:blipFill>
          <a:blip r:embed="rId2"/>
          <a:srcRect l="-64539" r="-64539"/>
          <a:stretch>
            <a:fillRect/>
          </a:stretch>
        </p:blipFill>
        <p:spPr/>
      </p:pic>
    </p:spTree>
    <p:extLst>
      <p:ext uri="{BB962C8B-B14F-4D97-AF65-F5344CB8AC3E}">
        <p14:creationId xmlns:p14="http://schemas.microsoft.com/office/powerpoint/2010/main" val="83611864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Emphasis at a room scale</a:t>
            </a:r>
            <a:endParaRPr lang="en-US" dirty="0"/>
          </a:p>
        </p:txBody>
      </p:sp>
      <p:pic>
        <p:nvPicPr>
          <p:cNvPr id="4" name="Content Placeholder 3"/>
          <p:cNvPicPr>
            <a:picLocks noGrp="1" noChangeAspect="1"/>
          </p:cNvPicPr>
          <p:nvPr>
            <p:ph idx="1"/>
          </p:nvPr>
        </p:nvPicPr>
        <p:blipFill>
          <a:blip r:embed="rId2"/>
          <a:srcRect l="-18187" r="-18187"/>
          <a:stretch>
            <a:fillRect/>
          </a:stretch>
        </p:blipFill>
        <p:spPr/>
      </p:pic>
    </p:spTree>
    <p:extLst>
      <p:ext uri="{BB962C8B-B14F-4D97-AF65-F5344CB8AC3E}">
        <p14:creationId xmlns:p14="http://schemas.microsoft.com/office/powerpoint/2010/main" val="246220270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100" dirty="0" smtClean="0"/>
              <a:t>Emphasis at an urban scale</a:t>
            </a:r>
            <a:r>
              <a:rPr lang="en-US" sz="1400" dirty="0" smtClean="0"/>
              <a:t/>
            </a:r>
            <a:br>
              <a:rPr lang="en-US" sz="1400" dirty="0" smtClean="0"/>
            </a:br>
            <a:r>
              <a:rPr lang="en-US" sz="2200" dirty="0" smtClean="0"/>
              <a:t>The design of this park </a:t>
            </a:r>
            <a:r>
              <a:rPr lang="en-US" sz="1600" dirty="0" smtClean="0"/>
              <a:t>(called the Champ de Mars) </a:t>
            </a:r>
            <a:br>
              <a:rPr lang="en-US" sz="1600" dirty="0" smtClean="0"/>
            </a:br>
            <a:r>
              <a:rPr lang="en-US" sz="2200" dirty="0" smtClean="0"/>
              <a:t>intentionally places emphasis upon the tower and the axis that runs between the palace and the military school. </a:t>
            </a:r>
            <a:endParaRPr lang="en-US" sz="2200" dirty="0"/>
          </a:p>
        </p:txBody>
      </p:sp>
      <p:pic>
        <p:nvPicPr>
          <p:cNvPr id="4" name="Content Placeholder 3"/>
          <p:cNvPicPr>
            <a:picLocks noGrp="1" noChangeAspect="1"/>
          </p:cNvPicPr>
          <p:nvPr>
            <p:ph idx="1"/>
          </p:nvPr>
        </p:nvPicPr>
        <p:blipFill>
          <a:blip r:embed="rId2"/>
          <a:srcRect l="-10550" r="-10550"/>
          <a:stretch>
            <a:fillRect/>
          </a:stretch>
        </p:blipFill>
        <p:spPr/>
      </p:pic>
    </p:spTree>
    <p:extLst>
      <p:ext uri="{BB962C8B-B14F-4D97-AF65-F5344CB8AC3E}">
        <p14:creationId xmlns:p14="http://schemas.microsoft.com/office/powerpoint/2010/main" val="427766422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Emphasis at an urban scale:</a:t>
            </a:r>
            <a:br>
              <a:rPr lang="en-US" dirty="0" smtClean="0"/>
            </a:br>
            <a:r>
              <a:rPr lang="en-US" dirty="0" smtClean="0"/>
              <a:t>created by using a strong axis</a:t>
            </a:r>
            <a:endParaRPr lang="en-US" dirty="0"/>
          </a:p>
        </p:txBody>
      </p:sp>
      <p:pic>
        <p:nvPicPr>
          <p:cNvPr id="4" name="Content Placeholder 3"/>
          <p:cNvPicPr>
            <a:picLocks noGrp="1" noChangeAspect="1"/>
          </p:cNvPicPr>
          <p:nvPr>
            <p:ph idx="1"/>
          </p:nvPr>
        </p:nvPicPr>
        <p:blipFill>
          <a:blip r:embed="rId2"/>
          <a:srcRect l="-18187" r="-18187"/>
          <a:stretch>
            <a:fillRect/>
          </a:stretch>
        </p:blipFill>
        <p:spPr/>
      </p:pic>
    </p:spTree>
    <p:extLst>
      <p:ext uri="{BB962C8B-B14F-4D97-AF65-F5344CB8AC3E}">
        <p14:creationId xmlns:p14="http://schemas.microsoft.com/office/powerpoint/2010/main" val="328926248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Library renovation in </a:t>
            </a:r>
            <a:r>
              <a:rPr lang="en-US" dirty="0" err="1" smtClean="0"/>
              <a:t>Vennesla</a:t>
            </a:r>
            <a:r>
              <a:rPr lang="en-US" dirty="0"/>
              <a:t>, </a:t>
            </a:r>
            <a:r>
              <a:rPr lang="en-US" dirty="0" smtClean="0"/>
              <a:t>Norway </a:t>
            </a:r>
            <a:br>
              <a:rPr lang="en-US" dirty="0" smtClean="0"/>
            </a:br>
            <a:r>
              <a:rPr lang="en-US" sz="1600" dirty="0" smtClean="0"/>
              <a:t>designed by</a:t>
            </a:r>
            <a:br>
              <a:rPr lang="en-US" sz="1600" dirty="0" smtClean="0"/>
            </a:br>
            <a:r>
              <a:rPr lang="en-US" sz="1600" dirty="0"/>
              <a:t>Norwegian architecture firm Helen &amp; Hard</a:t>
            </a:r>
          </a:p>
        </p:txBody>
      </p:sp>
      <p:pic>
        <p:nvPicPr>
          <p:cNvPr id="4" name="Content Placeholder 3"/>
          <p:cNvPicPr>
            <a:picLocks noGrp="1" noChangeAspect="1"/>
          </p:cNvPicPr>
          <p:nvPr>
            <p:ph idx="1"/>
          </p:nvPr>
        </p:nvPicPr>
        <p:blipFill>
          <a:blip r:embed="rId2"/>
          <a:srcRect l="-10400" r="-10400"/>
          <a:stretch>
            <a:fillRect/>
          </a:stretch>
        </p:blipFill>
        <p:spPr/>
      </p:pic>
    </p:spTree>
    <p:extLst>
      <p:ext uri="{BB962C8B-B14F-4D97-AF65-F5344CB8AC3E}">
        <p14:creationId xmlns:p14="http://schemas.microsoft.com/office/powerpoint/2010/main" val="32763795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a:t>The newly renovated community complex in </a:t>
            </a:r>
            <a:r>
              <a:rPr lang="en-US" sz="2000" dirty="0" err="1"/>
              <a:t>Vennesla</a:t>
            </a:r>
            <a:r>
              <a:rPr lang="en-US" sz="2000" dirty="0"/>
              <a:t>, Norway boasts a clean, accessible, and energy-saving design, welcoming citizens to </a:t>
            </a:r>
            <a:r>
              <a:rPr lang="en-US" sz="2000" dirty="0" smtClean="0"/>
              <a:t>use the </a:t>
            </a:r>
            <a:r>
              <a:rPr lang="en-US" sz="2000" dirty="0"/>
              <a:t>space. </a:t>
            </a:r>
          </a:p>
        </p:txBody>
      </p:sp>
      <p:pic>
        <p:nvPicPr>
          <p:cNvPr id="4" name="Content Placeholder 3"/>
          <p:cNvPicPr>
            <a:picLocks noGrp="1" noChangeAspect="1"/>
          </p:cNvPicPr>
          <p:nvPr>
            <p:ph idx="1"/>
          </p:nvPr>
        </p:nvPicPr>
        <p:blipFill>
          <a:blip r:embed="rId2"/>
          <a:srcRect l="-10400" r="-10400"/>
          <a:stretch>
            <a:fillRect/>
          </a:stretch>
        </p:blipFill>
        <p:spPr/>
      </p:pic>
    </p:spTree>
    <p:extLst>
      <p:ext uri="{BB962C8B-B14F-4D97-AF65-F5344CB8AC3E}">
        <p14:creationId xmlns:p14="http://schemas.microsoft.com/office/powerpoint/2010/main" val="98570040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000" dirty="0"/>
              <a:t>With a strong emphasis on constructing an open and inviting public space, the </a:t>
            </a:r>
            <a:r>
              <a:rPr lang="en-US" sz="2000" dirty="0" smtClean="0"/>
              <a:t>structure features </a:t>
            </a:r>
            <a:r>
              <a:rPr lang="en-US" sz="2000" dirty="0"/>
              <a:t>large glass windows to diminish the visible barrier between the indoors and outdoors, allowing the cityscape to seamlessly converge with the urban motifs of the interior design.</a:t>
            </a:r>
          </a:p>
        </p:txBody>
      </p:sp>
      <p:pic>
        <p:nvPicPr>
          <p:cNvPr id="4" name="Content Placeholder 3"/>
          <p:cNvPicPr>
            <a:picLocks noGrp="1" noChangeAspect="1"/>
          </p:cNvPicPr>
          <p:nvPr>
            <p:ph idx="1"/>
          </p:nvPr>
        </p:nvPicPr>
        <p:blipFill>
          <a:blip r:embed="rId2"/>
          <a:srcRect l="-817" r="-817"/>
          <a:stretch>
            <a:fillRect/>
          </a:stretch>
        </p:blipFill>
        <p:spPr/>
      </p:pic>
    </p:spTree>
    <p:extLst>
      <p:ext uri="{BB962C8B-B14F-4D97-AF65-F5344CB8AC3E}">
        <p14:creationId xmlns:p14="http://schemas.microsoft.com/office/powerpoint/2010/main" val="290242855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smtClean="0"/>
              <a:t>Inside, </a:t>
            </a:r>
            <a:r>
              <a:rPr lang="en-US" sz="2000" dirty="0"/>
              <a:t>there is </a:t>
            </a:r>
            <a:r>
              <a:rPr lang="en-US" sz="2000" dirty="0" smtClean="0"/>
              <a:t>a </a:t>
            </a:r>
            <a:r>
              <a:rPr lang="en-US" sz="2000" dirty="0"/>
              <a:t>rib pattern providing ample room for shelving. </a:t>
            </a:r>
          </a:p>
        </p:txBody>
      </p:sp>
      <p:pic>
        <p:nvPicPr>
          <p:cNvPr id="4" name="Content Placeholder 3"/>
          <p:cNvPicPr>
            <a:picLocks noGrp="1" noChangeAspect="1"/>
          </p:cNvPicPr>
          <p:nvPr>
            <p:ph idx="1"/>
          </p:nvPr>
        </p:nvPicPr>
        <p:blipFill>
          <a:blip r:embed="rId2"/>
          <a:srcRect l="-1700" r="-1700"/>
          <a:stretch>
            <a:fillRect/>
          </a:stretch>
        </p:blipFill>
        <p:spPr/>
      </p:pic>
    </p:spTree>
    <p:extLst>
      <p:ext uri="{BB962C8B-B14F-4D97-AF65-F5344CB8AC3E}">
        <p14:creationId xmlns:p14="http://schemas.microsoft.com/office/powerpoint/2010/main" val="114329321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000" dirty="0" smtClean="0"/>
              <a:t>The </a:t>
            </a:r>
            <a:r>
              <a:rPr lang="en-US" sz="2000" dirty="0"/>
              <a:t>library features 27 ribs made of prefabricated glue-laminated timber beams and columns, CNC cut plywood boards, acoustic absorbents that contain the air conditioning ducts, and bent glass panes to serve as lighting covers.</a:t>
            </a:r>
          </a:p>
        </p:txBody>
      </p:sp>
      <p:pic>
        <p:nvPicPr>
          <p:cNvPr id="4" name="Content Placeholder 3"/>
          <p:cNvPicPr>
            <a:picLocks noGrp="1" noChangeAspect="1"/>
          </p:cNvPicPr>
          <p:nvPr>
            <p:ph idx="1"/>
          </p:nvPr>
        </p:nvPicPr>
        <p:blipFill>
          <a:blip r:embed="rId2"/>
          <a:srcRect l="-86562" r="-86562"/>
          <a:stretch>
            <a:fillRect/>
          </a:stretch>
        </p:blipFill>
        <p:spPr/>
      </p:pic>
    </p:spTree>
    <p:extLst>
      <p:ext uri="{BB962C8B-B14F-4D97-AF65-F5344CB8AC3E}">
        <p14:creationId xmlns:p14="http://schemas.microsoft.com/office/powerpoint/2010/main" val="409093560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a:t>The gradual shift in length and size of each shelf accommodates </a:t>
            </a:r>
            <a:r>
              <a:rPr lang="en-US" sz="2000" dirty="0" smtClean="0"/>
              <a:t> </a:t>
            </a:r>
            <a:r>
              <a:rPr lang="en-US" sz="2000" dirty="0"/>
              <a:t>the irregular shape of the space while adding a modern and spacious aesthetic appeal.</a:t>
            </a:r>
          </a:p>
        </p:txBody>
      </p:sp>
      <p:pic>
        <p:nvPicPr>
          <p:cNvPr id="4" name="Content Placeholder 3"/>
          <p:cNvPicPr>
            <a:picLocks noGrp="1" noChangeAspect="1"/>
          </p:cNvPicPr>
          <p:nvPr>
            <p:ph idx="1"/>
          </p:nvPr>
        </p:nvPicPr>
        <p:blipFill>
          <a:blip r:embed="rId2"/>
          <a:srcRect l="-10400" r="-10400"/>
          <a:stretch>
            <a:fillRect/>
          </a:stretch>
        </p:blipFill>
        <p:spPr/>
      </p:pic>
    </p:spTree>
    <p:extLst>
      <p:ext uri="{BB962C8B-B14F-4D97-AF65-F5344CB8AC3E}">
        <p14:creationId xmlns:p14="http://schemas.microsoft.com/office/powerpoint/2010/main" val="42174020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User Centered </a:t>
            </a:r>
            <a:r>
              <a:rPr lang="en-US" dirty="0" smtClean="0"/>
              <a:t>Design</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“An approach to design that grounds the process in information about the people who will use the product.”</a:t>
            </a:r>
          </a:p>
          <a:p>
            <a:r>
              <a:rPr lang="en-US" sz="1600" dirty="0" smtClean="0"/>
              <a:t>Usability Professionals Association</a:t>
            </a:r>
          </a:p>
          <a:p>
            <a:endParaRPr lang="en-US" sz="1600" dirty="0"/>
          </a:p>
          <a:p>
            <a:r>
              <a:rPr lang="en-US" dirty="0" smtClean="0"/>
              <a:t>“A design philosophy and a process in which the needs, wants, and limitations of end users of a product are given extensive attention at each state of the design process.” </a:t>
            </a:r>
          </a:p>
          <a:p>
            <a:r>
              <a:rPr lang="en-US" sz="1600" dirty="0" smtClean="0"/>
              <a:t>Wikipedia</a:t>
            </a:r>
          </a:p>
          <a:p>
            <a:endParaRPr lang="en-US" sz="1600" dirty="0"/>
          </a:p>
          <a:p>
            <a:r>
              <a:rPr lang="en-US" dirty="0" smtClean="0"/>
              <a:t>“User centered design(UCD) is an approach for employing usability.  It is a structured product development  methodology that involves users throughout all states of …development in order to create (products) that meet users’ needs.” </a:t>
            </a:r>
            <a:br>
              <a:rPr lang="en-US" dirty="0" smtClean="0"/>
            </a:br>
            <a:endParaRPr lang="en-US" dirty="0"/>
          </a:p>
        </p:txBody>
      </p:sp>
    </p:spTree>
    <p:extLst>
      <p:ext uri="{BB962C8B-B14F-4D97-AF65-F5344CB8AC3E}">
        <p14:creationId xmlns:p14="http://schemas.microsoft.com/office/powerpoint/2010/main" val="428169291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Small scale, private, space within the larger, public, interior environment.</a:t>
            </a:r>
            <a:endParaRPr lang="en-US" dirty="0"/>
          </a:p>
        </p:txBody>
      </p:sp>
      <p:pic>
        <p:nvPicPr>
          <p:cNvPr id="4" name="Content Placeholder 3"/>
          <p:cNvPicPr>
            <a:picLocks noGrp="1" noChangeAspect="1"/>
          </p:cNvPicPr>
          <p:nvPr>
            <p:ph idx="1"/>
          </p:nvPr>
        </p:nvPicPr>
        <p:blipFill>
          <a:blip r:embed="rId2"/>
          <a:srcRect l="-86562" r="-86562"/>
          <a:stretch>
            <a:fillRect/>
          </a:stretch>
        </p:blipFill>
        <p:spPr/>
      </p:pic>
    </p:spTree>
    <p:extLst>
      <p:ext uri="{BB962C8B-B14F-4D97-AF65-F5344CB8AC3E}">
        <p14:creationId xmlns:p14="http://schemas.microsoft.com/office/powerpoint/2010/main" val="404755008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To be able to see the interior and the exterior at once creates a holistic sense, a ‘gestalt’ </a:t>
            </a:r>
            <a:r>
              <a:rPr lang="en-US" sz="1800" dirty="0" smtClean="0"/>
              <a:t>(the whole is greater than the sum of the parts). </a:t>
            </a:r>
            <a:endParaRPr lang="en-US" sz="1800" dirty="0"/>
          </a:p>
        </p:txBody>
      </p:sp>
      <p:pic>
        <p:nvPicPr>
          <p:cNvPr id="4" name="Content Placeholder 3"/>
          <p:cNvPicPr>
            <a:picLocks noGrp="1" noChangeAspect="1"/>
          </p:cNvPicPr>
          <p:nvPr>
            <p:ph idx="1"/>
          </p:nvPr>
        </p:nvPicPr>
        <p:blipFill>
          <a:blip r:embed="rId2"/>
          <a:srcRect l="-10400" r="-10400"/>
          <a:stretch>
            <a:fillRect/>
          </a:stretch>
        </p:blipFill>
        <p:spPr/>
      </p:pic>
    </p:spTree>
    <p:extLst>
      <p:ext uri="{BB962C8B-B14F-4D97-AF65-F5344CB8AC3E}">
        <p14:creationId xmlns:p14="http://schemas.microsoft.com/office/powerpoint/2010/main" val="349927053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rcRect l="-10400" r="-10400"/>
          <a:stretch>
            <a:fillRect/>
          </a:stretch>
        </p:blipFill>
        <p:spPr/>
      </p:pic>
    </p:spTree>
    <p:extLst>
      <p:ext uri="{BB962C8B-B14F-4D97-AF65-F5344CB8AC3E}">
        <p14:creationId xmlns:p14="http://schemas.microsoft.com/office/powerpoint/2010/main" val="404660350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rcRect l="-10400" r="-10400"/>
          <a:stretch>
            <a:fillRect/>
          </a:stretch>
        </p:blipFill>
        <p:spPr/>
      </p:pic>
    </p:spTree>
    <p:extLst>
      <p:ext uri="{BB962C8B-B14F-4D97-AF65-F5344CB8AC3E}">
        <p14:creationId xmlns:p14="http://schemas.microsoft.com/office/powerpoint/2010/main" val="290017642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rcRect l="-10400" r="-10400"/>
          <a:stretch>
            <a:fillRect/>
          </a:stretch>
        </p:blipFill>
        <p:spPr/>
      </p:pic>
    </p:spTree>
    <p:extLst>
      <p:ext uri="{BB962C8B-B14F-4D97-AF65-F5344CB8AC3E}">
        <p14:creationId xmlns:p14="http://schemas.microsoft.com/office/powerpoint/2010/main" val="388356574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normAutofit/>
          </a:bodyPr>
          <a:lstStyle/>
          <a:p>
            <a:pPr fontAlgn="auto">
              <a:spcAft>
                <a:spcPts val="0"/>
              </a:spcAft>
              <a:defRPr/>
            </a:pPr>
            <a:r>
              <a:rPr lang="en-US" sz="4000" dirty="0" smtClean="0"/>
              <a:t>Design Principles</a:t>
            </a:r>
          </a:p>
        </p:txBody>
      </p:sp>
      <p:sp>
        <p:nvSpPr>
          <p:cNvPr id="66563" name="Rectangle 3"/>
          <p:cNvSpPr>
            <a:spLocks noGrp="1" noChangeArrowheads="1"/>
          </p:cNvSpPr>
          <p:nvPr>
            <p:ph idx="1"/>
          </p:nvPr>
        </p:nvSpPr>
        <p:spPr/>
        <p:txBody>
          <a:bodyPr>
            <a:normAutofit fontScale="92500" lnSpcReduction="20000"/>
          </a:bodyPr>
          <a:lstStyle/>
          <a:p>
            <a:r>
              <a:rPr lang="en-US" sz="2400" i="1" dirty="0" smtClean="0">
                <a:solidFill>
                  <a:srgbClr val="000000"/>
                </a:solidFill>
                <a:latin typeface="Arial" charset="0"/>
                <a:cs typeface="Arial" charset="0"/>
              </a:rPr>
              <a:t>Emphasis</a:t>
            </a:r>
            <a:r>
              <a:rPr lang="en-US" sz="2400" dirty="0" smtClean="0">
                <a:solidFill>
                  <a:srgbClr val="000000"/>
                </a:solidFill>
                <a:latin typeface="Arial" charset="0"/>
                <a:cs typeface="Arial" charset="0"/>
              </a:rPr>
              <a:t> is created by using: </a:t>
            </a:r>
          </a:p>
          <a:p>
            <a:endParaRPr lang="en-US" dirty="0">
              <a:solidFill>
                <a:srgbClr val="000000"/>
              </a:solidFill>
              <a:latin typeface="Arial" charset="0"/>
              <a:cs typeface="Arial" charset="0"/>
            </a:endParaRPr>
          </a:p>
          <a:p>
            <a:r>
              <a:rPr lang="en-US" sz="2400" dirty="0" smtClean="0">
                <a:solidFill>
                  <a:srgbClr val="000000"/>
                </a:solidFill>
                <a:latin typeface="Arial" charset="0"/>
                <a:cs typeface="Arial" charset="0"/>
              </a:rPr>
              <a:t>Shapes</a:t>
            </a:r>
          </a:p>
          <a:p>
            <a:r>
              <a:rPr lang="en-US" dirty="0" smtClean="0">
                <a:solidFill>
                  <a:srgbClr val="000000"/>
                </a:solidFill>
                <a:latin typeface="Arial" charset="0"/>
                <a:cs typeface="Arial" charset="0"/>
              </a:rPr>
              <a:t>Sizes</a:t>
            </a:r>
          </a:p>
          <a:p>
            <a:r>
              <a:rPr lang="en-US" sz="2400" dirty="0" smtClean="0">
                <a:solidFill>
                  <a:srgbClr val="000000"/>
                </a:solidFill>
                <a:latin typeface="Arial" charset="0"/>
                <a:cs typeface="Arial" charset="0"/>
              </a:rPr>
              <a:t>Location</a:t>
            </a:r>
          </a:p>
          <a:p>
            <a:r>
              <a:rPr lang="en-US" dirty="0" smtClean="0">
                <a:solidFill>
                  <a:srgbClr val="000000"/>
                </a:solidFill>
                <a:latin typeface="Arial" charset="0"/>
                <a:cs typeface="Arial" charset="0"/>
              </a:rPr>
              <a:t>Color</a:t>
            </a:r>
          </a:p>
          <a:p>
            <a:r>
              <a:rPr lang="en-US" sz="2400" dirty="0" smtClean="0">
                <a:solidFill>
                  <a:srgbClr val="000000"/>
                </a:solidFill>
                <a:latin typeface="Arial" charset="0"/>
                <a:cs typeface="Arial" charset="0"/>
              </a:rPr>
              <a:t>Material</a:t>
            </a:r>
          </a:p>
          <a:p>
            <a:r>
              <a:rPr lang="en-US" dirty="0" smtClean="0">
                <a:solidFill>
                  <a:srgbClr val="000000"/>
                </a:solidFill>
                <a:latin typeface="Arial" charset="0"/>
                <a:cs typeface="Arial" charset="0"/>
              </a:rPr>
              <a:t>Lighting</a:t>
            </a:r>
            <a:endParaRPr lang="en-US" sz="2400" dirty="0" smtClean="0">
              <a:solidFill>
                <a:srgbClr val="000000"/>
              </a:solidFill>
              <a:latin typeface="Arial" charset="0"/>
              <a:cs typeface="Arial" charset="0"/>
            </a:endParaRPr>
          </a:p>
          <a:p>
            <a:endParaRPr lang="en-US" sz="2400" dirty="0" smtClean="0">
              <a:solidFill>
                <a:srgbClr val="000000"/>
              </a:solidFill>
              <a:latin typeface="Arial" charset="0"/>
              <a:cs typeface="Arial" charset="0"/>
            </a:endParaRPr>
          </a:p>
          <a:p>
            <a:endParaRPr lang="en-US" sz="2400" dirty="0" smtClean="0">
              <a:latin typeface="Arial" charset="0"/>
              <a:cs typeface="Arial" charset="0"/>
            </a:endParaRPr>
          </a:p>
          <a:p>
            <a:endParaRPr lang="en-US" sz="2400" dirty="0" smtClean="0">
              <a:latin typeface="Arial" charset="0"/>
              <a:cs typeface="Arial" charset="0"/>
            </a:endParaRPr>
          </a:p>
          <a:p>
            <a:endParaRPr lang="en-US" sz="2400" dirty="0" smtClean="0">
              <a:latin typeface="Arial" charset="0"/>
              <a:cs typeface="Arial" charset="0"/>
            </a:endParaRPr>
          </a:p>
          <a:p>
            <a:pPr marL="0" indent="0">
              <a:buNone/>
            </a:pPr>
            <a:r>
              <a:rPr lang="en-US" sz="2400" dirty="0" smtClean="0">
                <a:latin typeface="Arial" charset="0"/>
                <a:cs typeface="Arial" charset="0"/>
              </a:rPr>
              <a:t> </a:t>
            </a:r>
          </a:p>
          <a:p>
            <a:endParaRPr lang="en-US" sz="2400" dirty="0" smtClean="0">
              <a:latin typeface="Arial" charset="0"/>
              <a:cs typeface="Arial" charset="0"/>
            </a:endParaRPr>
          </a:p>
          <a:p>
            <a:endParaRPr lang="en-US" sz="2400" dirty="0" smtClean="0">
              <a:latin typeface="Arial" charset="0"/>
              <a:cs typeface="Arial" charset="0"/>
            </a:endParaRPr>
          </a:p>
          <a:p>
            <a:endParaRPr lang="en-US" sz="2400" dirty="0" smtClean="0">
              <a:latin typeface="Arial" charset="0"/>
              <a:cs typeface="Arial" charset="0"/>
            </a:endParaRPr>
          </a:p>
        </p:txBody>
      </p:sp>
      <p:sp>
        <p:nvSpPr>
          <p:cNvPr id="66564" name="Text Box 6"/>
          <p:cNvSpPr txBox="1">
            <a:spLocks noChangeArrowheads="1"/>
          </p:cNvSpPr>
          <p:nvPr/>
        </p:nvSpPr>
        <p:spPr bwMode="auto">
          <a:xfrm>
            <a:off x="4572000" y="1676400"/>
            <a:ext cx="4114800" cy="461665"/>
          </a:xfrm>
          <a:prstGeom prst="rect">
            <a:avLst/>
          </a:prstGeom>
          <a:noFill/>
          <a:ln w="9525">
            <a:noFill/>
            <a:miter lim="800000"/>
            <a:headEnd/>
            <a:tailEnd/>
          </a:ln>
        </p:spPr>
        <p:txBody>
          <a:bodyPr>
            <a:spAutoFit/>
          </a:bodyPr>
          <a:lstStyle/>
          <a:p>
            <a:pPr>
              <a:spcBef>
                <a:spcPct val="50000"/>
              </a:spcBef>
            </a:pPr>
            <a:r>
              <a:rPr lang="en-US" sz="2400" dirty="0" smtClean="0"/>
              <a:t> </a:t>
            </a:r>
            <a:endParaRPr lang="en-US" sz="2400" dirty="0"/>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ctrTitle"/>
          </p:nvPr>
        </p:nvSpPr>
        <p:spPr>
          <a:xfrm>
            <a:off x="0" y="-735013"/>
            <a:ext cx="7772400" cy="1470026"/>
          </a:xfrm>
        </p:spPr>
        <p:txBody>
          <a:bodyPr>
            <a:normAutofit/>
          </a:bodyPr>
          <a:lstStyle/>
          <a:p>
            <a:pPr fontAlgn="auto">
              <a:spcAft>
                <a:spcPts val="0"/>
              </a:spcAft>
              <a:defRPr/>
            </a:pPr>
            <a:r>
              <a:rPr lang="en-US" sz="4000" dirty="0" smtClean="0"/>
              <a:t/>
            </a:r>
            <a:br>
              <a:rPr lang="en-US" sz="4000" dirty="0" smtClean="0"/>
            </a:br>
            <a:r>
              <a:rPr lang="en-US" sz="4000" dirty="0" smtClean="0"/>
              <a:t>Design Principles</a:t>
            </a:r>
          </a:p>
        </p:txBody>
      </p:sp>
      <p:sp>
        <p:nvSpPr>
          <p:cNvPr id="67587" name="Rectangle 3"/>
          <p:cNvSpPr>
            <a:spLocks noGrp="1" noChangeArrowheads="1"/>
          </p:cNvSpPr>
          <p:nvPr>
            <p:ph type="subTitle" idx="1"/>
          </p:nvPr>
        </p:nvSpPr>
        <p:spPr>
          <a:xfrm>
            <a:off x="457200" y="609600"/>
            <a:ext cx="3657600" cy="5867400"/>
          </a:xfrm>
        </p:spPr>
        <p:txBody>
          <a:bodyPr>
            <a:normAutofit lnSpcReduction="10000"/>
          </a:bodyPr>
          <a:lstStyle/>
          <a:p>
            <a:endParaRPr lang="en-US" sz="2800" dirty="0" smtClean="0">
              <a:solidFill>
                <a:srgbClr val="000000"/>
              </a:solidFill>
            </a:endParaRPr>
          </a:p>
          <a:p>
            <a:r>
              <a:rPr lang="en-US" sz="2800" dirty="0" smtClean="0">
                <a:solidFill>
                  <a:srgbClr val="000000"/>
                </a:solidFill>
              </a:rPr>
              <a:t>Creating Patterns in Space With:</a:t>
            </a:r>
          </a:p>
          <a:p>
            <a:r>
              <a:rPr lang="en-US" sz="2400" dirty="0" smtClean="0">
                <a:solidFill>
                  <a:srgbClr val="000000"/>
                </a:solidFill>
              </a:rPr>
              <a:t>Proportion</a:t>
            </a:r>
          </a:p>
          <a:p>
            <a:r>
              <a:rPr lang="en-US" sz="2400" dirty="0" smtClean="0">
                <a:solidFill>
                  <a:srgbClr val="000000"/>
                </a:solidFill>
              </a:rPr>
              <a:t>Scale</a:t>
            </a:r>
          </a:p>
          <a:p>
            <a:r>
              <a:rPr lang="en-US" sz="2400" dirty="0" smtClean="0">
                <a:solidFill>
                  <a:srgbClr val="000000"/>
                </a:solidFill>
              </a:rPr>
              <a:t>Balance</a:t>
            </a:r>
          </a:p>
          <a:p>
            <a:r>
              <a:rPr lang="en-US" sz="2400" dirty="0" smtClean="0">
                <a:solidFill>
                  <a:srgbClr val="000000"/>
                </a:solidFill>
              </a:rPr>
              <a:t>Harmony</a:t>
            </a:r>
          </a:p>
          <a:p>
            <a:r>
              <a:rPr lang="en-US" sz="2400" dirty="0" smtClean="0">
                <a:solidFill>
                  <a:srgbClr val="000000"/>
                </a:solidFill>
              </a:rPr>
              <a:t>Unity and Variety</a:t>
            </a:r>
          </a:p>
          <a:p>
            <a:r>
              <a:rPr lang="en-US" sz="2400" dirty="0" smtClean="0">
                <a:solidFill>
                  <a:srgbClr val="000000"/>
                </a:solidFill>
              </a:rPr>
              <a:t>Rhythm</a:t>
            </a:r>
          </a:p>
          <a:p>
            <a:r>
              <a:rPr lang="en-US" sz="2400" dirty="0" smtClean="0">
                <a:solidFill>
                  <a:srgbClr val="000000"/>
                </a:solidFill>
              </a:rPr>
              <a:t>Emphasis</a:t>
            </a:r>
          </a:p>
          <a:p>
            <a:r>
              <a:rPr lang="en-US" i="1" dirty="0" smtClean="0">
                <a:solidFill>
                  <a:srgbClr val="000000"/>
                </a:solidFill>
              </a:rPr>
              <a:t>Each of these characteristics</a:t>
            </a:r>
            <a:r>
              <a:rPr lang="en-US" sz="2400" i="1" dirty="0" smtClean="0">
                <a:solidFill>
                  <a:srgbClr val="000000"/>
                </a:solidFill>
              </a:rPr>
              <a:t> work </a:t>
            </a:r>
            <a:r>
              <a:rPr lang="en-US" i="1" dirty="0" smtClean="0">
                <a:solidFill>
                  <a:srgbClr val="000000"/>
                </a:solidFill>
              </a:rPr>
              <a:t>with others</a:t>
            </a:r>
            <a:r>
              <a:rPr lang="en-US" sz="2400" i="1" dirty="0" smtClean="0">
                <a:solidFill>
                  <a:srgbClr val="000000"/>
                </a:solidFill>
              </a:rPr>
              <a:t> to make a coherent whole.</a:t>
            </a:r>
          </a:p>
          <a:p>
            <a:endParaRPr lang="en-US" sz="2400" i="1" dirty="0" smtClean="0"/>
          </a:p>
        </p:txBody>
      </p:sp>
      <p:pic>
        <p:nvPicPr>
          <p:cNvPr id="67588" name="Picture 6" descr="prin"/>
          <p:cNvPicPr>
            <a:picLocks noChangeAspect="1" noChangeArrowheads="1"/>
          </p:cNvPicPr>
          <p:nvPr/>
        </p:nvPicPr>
        <p:blipFill>
          <a:blip r:embed="rId2" cstate="print"/>
          <a:srcRect/>
          <a:stretch>
            <a:fillRect/>
          </a:stretch>
        </p:blipFill>
        <p:spPr bwMode="auto">
          <a:xfrm>
            <a:off x="5029200" y="762000"/>
            <a:ext cx="4114800" cy="5802313"/>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Design can be responsive to varied, diverse, ways of living.</a:t>
            </a:r>
            <a:br>
              <a:rPr lang="en-US" sz="2400" dirty="0" smtClean="0"/>
            </a:br>
            <a:r>
              <a:rPr lang="en-US" sz="2400" i="1" dirty="0" smtClean="0"/>
              <a:t>“When you look closely no one is normal.” </a:t>
            </a:r>
            <a:r>
              <a:rPr lang="en-US" sz="1600" i="1" dirty="0" smtClean="0"/>
              <a:t>Dr. </a:t>
            </a:r>
            <a:r>
              <a:rPr lang="en-US" sz="1600" i="1" dirty="0" err="1" smtClean="0"/>
              <a:t>Pompeo</a:t>
            </a:r>
            <a:r>
              <a:rPr lang="en-US" sz="1600" i="1" dirty="0" smtClean="0"/>
              <a:t> </a:t>
            </a:r>
            <a:r>
              <a:rPr lang="en-US" sz="1600" i="1" dirty="0" err="1" smtClean="0"/>
              <a:t>Martelli</a:t>
            </a:r>
            <a:r>
              <a:rPr lang="en-US" sz="1600" i="1" dirty="0" smtClean="0"/>
              <a:t>, Director Centro </a:t>
            </a:r>
            <a:r>
              <a:rPr lang="en-US" sz="1600" i="1" dirty="0" err="1" smtClean="0"/>
              <a:t>Studi</a:t>
            </a:r>
            <a:r>
              <a:rPr lang="en-US" sz="1600" i="1" dirty="0" smtClean="0"/>
              <a:t> e </a:t>
            </a:r>
            <a:r>
              <a:rPr lang="en-US" sz="1600" i="1" dirty="0" err="1" smtClean="0"/>
              <a:t>Ricerche</a:t>
            </a:r>
            <a:r>
              <a:rPr lang="en-US" sz="1600" i="1" dirty="0" smtClean="0"/>
              <a:t> </a:t>
            </a:r>
            <a:r>
              <a:rPr lang="en-US" sz="1600" i="1" dirty="0" err="1" smtClean="0"/>
              <a:t>Museo</a:t>
            </a:r>
            <a:r>
              <a:rPr lang="en-US" sz="1600" i="1" dirty="0" smtClean="0"/>
              <a:t> </a:t>
            </a:r>
            <a:r>
              <a:rPr lang="en-US" sz="1600" i="1" dirty="0" err="1" smtClean="0"/>
              <a:t>della</a:t>
            </a:r>
            <a:r>
              <a:rPr lang="en-US" sz="1600" i="1" dirty="0" smtClean="0"/>
              <a:t> </a:t>
            </a:r>
            <a:r>
              <a:rPr lang="en-US" sz="1600" i="1" dirty="0" err="1" smtClean="0"/>
              <a:t>Mente</a:t>
            </a:r>
            <a:r>
              <a:rPr lang="en-US" sz="1600" i="1" dirty="0" smtClean="0"/>
              <a:t>, Rome, Italy </a:t>
            </a:r>
            <a:endParaRPr lang="en-US" sz="1600" i="1" dirty="0"/>
          </a:p>
        </p:txBody>
      </p:sp>
      <p:pic>
        <p:nvPicPr>
          <p:cNvPr id="4" name="Content Placeholder 3"/>
          <p:cNvPicPr>
            <a:picLocks noGrp="1" noChangeAspect="1"/>
          </p:cNvPicPr>
          <p:nvPr>
            <p:ph idx="1"/>
          </p:nvPr>
        </p:nvPicPr>
        <p:blipFill>
          <a:blip r:embed="rId2"/>
          <a:srcRect t="-4996" b="-4996"/>
          <a:stretch>
            <a:fillRect/>
          </a:stretch>
        </p:blipFill>
        <p:spPr/>
      </p:pic>
    </p:spTree>
    <p:extLst>
      <p:ext uri="{BB962C8B-B14F-4D97-AF65-F5344CB8AC3E}">
        <p14:creationId xmlns:p14="http://schemas.microsoft.com/office/powerpoint/2010/main" val="3377602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800" dirty="0" smtClean="0"/>
              <a:t>The concept of an </a:t>
            </a:r>
            <a:br>
              <a:rPr lang="en-US" sz="2800" dirty="0" smtClean="0"/>
            </a:br>
            <a:r>
              <a:rPr lang="en-US" dirty="0" smtClean="0"/>
              <a:t>‘Expert’</a:t>
            </a:r>
            <a:endParaRPr lang="en-US" sz="2800" dirty="0"/>
          </a:p>
        </p:txBody>
      </p:sp>
      <p:sp>
        <p:nvSpPr>
          <p:cNvPr id="3" name="Content Placeholder 2"/>
          <p:cNvSpPr>
            <a:spLocks noGrp="1"/>
          </p:cNvSpPr>
          <p:nvPr>
            <p:ph idx="1"/>
          </p:nvPr>
        </p:nvSpPr>
        <p:spPr/>
        <p:txBody>
          <a:bodyPr/>
          <a:lstStyle/>
          <a:p>
            <a:r>
              <a:rPr lang="en-US" dirty="0" smtClean="0"/>
              <a:t>Good design is not just ‘opinion’ but the opinions of good designers and good critics do matter. </a:t>
            </a:r>
          </a:p>
          <a:p>
            <a:endParaRPr lang="en-US" sz="2400" dirty="0" smtClean="0"/>
          </a:p>
          <a:p>
            <a:r>
              <a:rPr lang="en-US" sz="2400" dirty="0" smtClean="0"/>
              <a:t>The concept of an ‘expert’ is important, and an essential aspect of surviving as a human. </a:t>
            </a:r>
          </a:p>
          <a:p>
            <a:endParaRPr lang="en-US" sz="2400" dirty="0" smtClean="0"/>
          </a:p>
          <a:p>
            <a:pPr marL="0" indent="0">
              <a:buNone/>
            </a:pPr>
            <a:endParaRPr lang="en-US" sz="2400" dirty="0" smtClean="0"/>
          </a:p>
        </p:txBody>
      </p:sp>
    </p:spTree>
    <p:extLst>
      <p:ext uri="{BB962C8B-B14F-4D97-AF65-F5344CB8AC3E}">
        <p14:creationId xmlns:p14="http://schemas.microsoft.com/office/powerpoint/2010/main" val="32223715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If you have a question about physics do you trust and believe Albert Einstein (left) or Some Guy (right)?</a:t>
            </a:r>
            <a:endParaRPr lang="en-US" dirty="0"/>
          </a:p>
        </p:txBody>
      </p:sp>
      <p:pic>
        <p:nvPicPr>
          <p:cNvPr id="4" name="Content Placeholder 3"/>
          <p:cNvPicPr>
            <a:picLocks noGrp="1" noChangeAspect="1"/>
          </p:cNvPicPr>
          <p:nvPr>
            <p:ph idx="1"/>
          </p:nvPr>
        </p:nvPicPr>
        <p:blipFill>
          <a:blip r:embed="rId2"/>
          <a:srcRect l="-40086" r="-40086"/>
          <a:stretch>
            <a:fillRect/>
          </a:stretch>
        </p:blipFill>
        <p:spPr>
          <a:xfrm>
            <a:off x="-381000" y="2438400"/>
            <a:ext cx="5957872" cy="3276600"/>
          </a:xfrm>
        </p:spPr>
      </p:pic>
      <p:pic>
        <p:nvPicPr>
          <p:cNvPr id="5" name="Picture 4"/>
          <p:cNvPicPr>
            <a:picLocks noChangeAspect="1"/>
          </p:cNvPicPr>
          <p:nvPr/>
        </p:nvPicPr>
        <p:blipFill>
          <a:blip r:embed="rId3"/>
          <a:stretch>
            <a:fillRect/>
          </a:stretch>
        </p:blipFill>
        <p:spPr>
          <a:xfrm>
            <a:off x="5943600" y="2438400"/>
            <a:ext cx="2463800" cy="3223738"/>
          </a:xfrm>
          <a:prstGeom prst="rect">
            <a:avLst/>
          </a:prstGeom>
        </p:spPr>
      </p:pic>
    </p:spTree>
    <p:extLst>
      <p:ext uri="{BB962C8B-B14F-4D97-AF65-F5344CB8AC3E}">
        <p14:creationId xmlns:p14="http://schemas.microsoft.com/office/powerpoint/2010/main" val="4283415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If you want to understand a piece of architecture </a:t>
            </a:r>
            <a:br>
              <a:rPr lang="en-US" dirty="0" smtClean="0"/>
            </a:br>
            <a:r>
              <a:rPr lang="en-US" dirty="0" smtClean="0"/>
              <a:t>do you listen to </a:t>
            </a:r>
            <a:br>
              <a:rPr lang="en-US" dirty="0" smtClean="0"/>
            </a:br>
            <a:r>
              <a:rPr lang="en-US" dirty="0" smtClean="0"/>
              <a:t>Frank </a:t>
            </a:r>
            <a:r>
              <a:rPr lang="en-US" dirty="0" err="1" smtClean="0"/>
              <a:t>Gehry</a:t>
            </a:r>
            <a:r>
              <a:rPr lang="en-US" dirty="0" smtClean="0"/>
              <a:t> (left) or Some Guy (right)?</a:t>
            </a:r>
            <a:endParaRPr lang="en-US" dirty="0"/>
          </a:p>
        </p:txBody>
      </p:sp>
      <p:pic>
        <p:nvPicPr>
          <p:cNvPr id="4" name="Content Placeholder 3"/>
          <p:cNvPicPr>
            <a:picLocks noGrp="1" noChangeAspect="1"/>
          </p:cNvPicPr>
          <p:nvPr>
            <p:ph idx="1"/>
          </p:nvPr>
        </p:nvPicPr>
        <p:blipFill>
          <a:blip r:embed="rId2"/>
          <a:srcRect t="5807" b="5807"/>
          <a:stretch>
            <a:fillRect/>
          </a:stretch>
        </p:blipFill>
        <p:spPr>
          <a:xfrm>
            <a:off x="533399" y="2133600"/>
            <a:ext cx="4433765" cy="2438400"/>
          </a:xfrm>
        </p:spPr>
      </p:pic>
      <p:pic>
        <p:nvPicPr>
          <p:cNvPr id="5" name="Picture 4"/>
          <p:cNvPicPr>
            <a:picLocks noChangeAspect="1"/>
          </p:cNvPicPr>
          <p:nvPr/>
        </p:nvPicPr>
        <p:blipFill>
          <a:blip r:embed="rId3"/>
          <a:stretch>
            <a:fillRect/>
          </a:stretch>
        </p:blipFill>
        <p:spPr>
          <a:xfrm>
            <a:off x="5186680" y="2133601"/>
            <a:ext cx="3779520" cy="2438400"/>
          </a:xfrm>
          <a:prstGeom prst="rect">
            <a:avLst/>
          </a:prstGeom>
        </p:spPr>
      </p:pic>
    </p:spTree>
    <p:extLst>
      <p:ext uri="{BB962C8B-B14F-4D97-AF65-F5344CB8AC3E}">
        <p14:creationId xmlns:p14="http://schemas.microsoft.com/office/powerpoint/2010/main" val="17297371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an ‘Expert’?</a:t>
            </a:r>
            <a:endParaRPr lang="en-US" dirty="0"/>
          </a:p>
        </p:txBody>
      </p:sp>
      <p:sp>
        <p:nvSpPr>
          <p:cNvPr id="3" name="Content Placeholder 2"/>
          <p:cNvSpPr>
            <a:spLocks noGrp="1"/>
          </p:cNvSpPr>
          <p:nvPr>
            <p:ph idx="1"/>
          </p:nvPr>
        </p:nvSpPr>
        <p:spPr/>
        <p:txBody>
          <a:bodyPr/>
          <a:lstStyle/>
          <a:p>
            <a:r>
              <a:rPr lang="en-US" dirty="0"/>
              <a:t>S</a:t>
            </a:r>
            <a:r>
              <a:rPr lang="en-US" dirty="0" smtClean="0"/>
              <a:t>omeone </a:t>
            </a:r>
            <a:r>
              <a:rPr lang="en-US" dirty="0"/>
              <a:t>widely recognized as a reliable source of technique or s</a:t>
            </a:r>
            <a:r>
              <a:rPr lang="en-US" dirty="0" smtClean="0"/>
              <a:t>kill </a:t>
            </a:r>
            <a:r>
              <a:rPr lang="en-US" dirty="0"/>
              <a:t>whose faculty for judging or deciding rightly, justly, or wisely is accorded authority and status by their peers or the p</a:t>
            </a:r>
            <a:r>
              <a:rPr lang="en-US" dirty="0" smtClean="0"/>
              <a:t>ublic </a:t>
            </a:r>
            <a:r>
              <a:rPr lang="en-US" dirty="0"/>
              <a:t>in a </a:t>
            </a:r>
            <a:r>
              <a:rPr lang="en-US" dirty="0" smtClean="0"/>
              <a:t>specific defined </a:t>
            </a:r>
            <a:r>
              <a:rPr lang="en-US" dirty="0"/>
              <a:t>domain. </a:t>
            </a:r>
            <a:r>
              <a:rPr lang="en-US" dirty="0" smtClean="0"/>
              <a:t>(such as music, cooking, or architecture)</a:t>
            </a:r>
          </a:p>
          <a:p>
            <a:endParaRPr lang="en-US" dirty="0"/>
          </a:p>
        </p:txBody>
      </p:sp>
    </p:spTree>
    <p:extLst>
      <p:ext uri="{BB962C8B-B14F-4D97-AF65-F5344CB8AC3E}">
        <p14:creationId xmlns:p14="http://schemas.microsoft.com/office/powerpoint/2010/main" val="27745400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 Expert</a:t>
            </a:r>
            <a:endParaRPr lang="en-US" dirty="0"/>
          </a:p>
        </p:txBody>
      </p:sp>
      <p:sp>
        <p:nvSpPr>
          <p:cNvPr id="3" name="Content Placeholder 2"/>
          <p:cNvSpPr>
            <a:spLocks noGrp="1"/>
          </p:cNvSpPr>
          <p:nvPr>
            <p:ph idx="1"/>
          </p:nvPr>
        </p:nvSpPr>
        <p:spPr/>
        <p:txBody>
          <a:bodyPr/>
          <a:lstStyle/>
          <a:p>
            <a:r>
              <a:rPr lang="en-US" dirty="0"/>
              <a:t>An expert, more generally, is a person with extensive knowledge or ability based on research, experience, or occupation and in a particular area of study. </a:t>
            </a:r>
            <a:endParaRPr lang="en-US" dirty="0" smtClean="0"/>
          </a:p>
          <a:p>
            <a:endParaRPr lang="en-US" dirty="0"/>
          </a:p>
          <a:p>
            <a:endParaRPr lang="en-US" dirty="0"/>
          </a:p>
          <a:p>
            <a:r>
              <a:rPr lang="en-US" dirty="0"/>
              <a:t>Experts are called in for advice on their respective subject, but they do not always agree on the particulars within a field of study. </a:t>
            </a:r>
          </a:p>
          <a:p>
            <a:endParaRPr lang="en-US" dirty="0"/>
          </a:p>
        </p:txBody>
      </p:sp>
    </p:spTree>
    <p:extLst>
      <p:ext uri="{BB962C8B-B14F-4D97-AF65-F5344CB8AC3E}">
        <p14:creationId xmlns:p14="http://schemas.microsoft.com/office/powerpoint/2010/main" val="40461330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‘Good’ design is not absolute</a:t>
            </a:r>
            <a:endParaRPr lang="en-US" sz="2800" dirty="0"/>
          </a:p>
        </p:txBody>
      </p:sp>
      <p:sp>
        <p:nvSpPr>
          <p:cNvPr id="3" name="Content Placeholder 2"/>
          <p:cNvSpPr>
            <a:spLocks noGrp="1"/>
          </p:cNvSpPr>
          <p:nvPr>
            <p:ph idx="1"/>
          </p:nvPr>
        </p:nvSpPr>
        <p:spPr/>
        <p:txBody>
          <a:bodyPr>
            <a:normAutofit fontScale="85000" lnSpcReduction="10000"/>
          </a:bodyPr>
          <a:lstStyle/>
          <a:p>
            <a:r>
              <a:rPr lang="en-US" dirty="0"/>
              <a:t>Within the realm of aesthetics, architecture, interiors, and design, there are widely held views, beliefs, orientations, </a:t>
            </a:r>
            <a:r>
              <a:rPr lang="en-US" dirty="0" smtClean="0"/>
              <a:t>and guiding ideas, sometimes called ‘principles’.</a:t>
            </a:r>
          </a:p>
          <a:p>
            <a:endParaRPr lang="en-US" dirty="0" smtClean="0"/>
          </a:p>
          <a:p>
            <a:r>
              <a:rPr lang="en-US" dirty="0" smtClean="0"/>
              <a:t>Many of these are consistently recognized across long periods of time.</a:t>
            </a:r>
          </a:p>
          <a:p>
            <a:r>
              <a:rPr lang="en-US" dirty="0" smtClean="0"/>
              <a:t>On the other hand, many change with time.  </a:t>
            </a:r>
          </a:p>
          <a:p>
            <a:endParaRPr lang="en-US" dirty="0" smtClean="0"/>
          </a:p>
          <a:p>
            <a:r>
              <a:rPr lang="en-US" dirty="0" smtClean="0"/>
              <a:t>What is meant by ‘</a:t>
            </a:r>
            <a:r>
              <a:rPr lang="en-US" dirty="0"/>
              <a:t>g</a:t>
            </a:r>
            <a:r>
              <a:rPr lang="en-US" dirty="0" smtClean="0"/>
              <a:t>ood design’ changes over time and changes with context but some central attributes last longer than others. </a:t>
            </a:r>
          </a:p>
          <a:p>
            <a:endParaRPr lang="en-US" dirty="0" smtClean="0"/>
          </a:p>
          <a:p>
            <a:r>
              <a:rPr lang="en-US" dirty="0" smtClean="0"/>
              <a:t>‘Good’ design is not absolute.  Humans are not absolute, and human culture is not absolute: it changes, in response to scientific discoveries, cultural changes, political changes.</a:t>
            </a:r>
          </a:p>
          <a:p>
            <a:pPr marL="0" indent="0">
              <a:buNone/>
            </a:pPr>
            <a:r>
              <a:rPr lang="en-US" dirty="0" smtClean="0"/>
              <a:t> </a:t>
            </a:r>
            <a:endParaRPr lang="en-US" dirty="0"/>
          </a:p>
        </p:txBody>
      </p:sp>
    </p:spTree>
    <p:extLst>
      <p:ext uri="{BB962C8B-B14F-4D97-AF65-F5344CB8AC3E}">
        <p14:creationId xmlns:p14="http://schemas.microsoft.com/office/powerpoint/2010/main" val="14193560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 Principle?</a:t>
            </a:r>
            <a:br>
              <a:rPr lang="en-US" dirty="0" smtClean="0"/>
            </a:br>
            <a:endParaRPr lang="en-US" dirty="0"/>
          </a:p>
        </p:txBody>
      </p:sp>
      <p:sp>
        <p:nvSpPr>
          <p:cNvPr id="3" name="Content Placeholder 2"/>
          <p:cNvSpPr>
            <a:spLocks noGrp="1"/>
          </p:cNvSpPr>
          <p:nvPr>
            <p:ph idx="1"/>
          </p:nvPr>
        </p:nvSpPr>
        <p:spPr/>
        <p:txBody>
          <a:bodyPr/>
          <a:lstStyle/>
          <a:p>
            <a:r>
              <a:rPr lang="en-US" dirty="0" smtClean="0">
                <a:latin typeface="Arial"/>
                <a:cs typeface="Arial"/>
              </a:rPr>
              <a:t>In the realm of designing a principle can be thought of as:</a:t>
            </a:r>
          </a:p>
          <a:p>
            <a:endParaRPr lang="en-US" dirty="0">
              <a:latin typeface="Arial"/>
              <a:cs typeface="Arial"/>
            </a:endParaRPr>
          </a:p>
          <a:p>
            <a:r>
              <a:rPr lang="en-US" dirty="0" smtClean="0">
                <a:latin typeface="Arial"/>
                <a:cs typeface="Arial"/>
              </a:rPr>
              <a:t>an </a:t>
            </a:r>
            <a:r>
              <a:rPr lang="en-US" dirty="0">
                <a:latin typeface="Arial"/>
                <a:cs typeface="Arial"/>
              </a:rPr>
              <a:t>essential element, constituent, or quality, </a:t>
            </a:r>
            <a:r>
              <a:rPr lang="en-US" dirty="0" smtClean="0">
                <a:latin typeface="Arial"/>
                <a:cs typeface="Arial"/>
              </a:rPr>
              <a:t>especially </a:t>
            </a:r>
            <a:r>
              <a:rPr lang="en-US" dirty="0">
                <a:latin typeface="Arial"/>
                <a:cs typeface="Arial"/>
              </a:rPr>
              <a:t>one that produces a specific </a:t>
            </a:r>
            <a:r>
              <a:rPr lang="en-US" dirty="0" smtClean="0">
                <a:latin typeface="Arial"/>
                <a:cs typeface="Arial"/>
              </a:rPr>
              <a:t>effect.</a:t>
            </a:r>
            <a:endParaRPr lang="en-US" dirty="0">
              <a:latin typeface="Arial"/>
              <a:cs typeface="Arial"/>
            </a:endParaRPr>
          </a:p>
        </p:txBody>
      </p:sp>
    </p:spTree>
    <p:extLst>
      <p:ext uri="{BB962C8B-B14F-4D97-AF65-F5344CB8AC3E}">
        <p14:creationId xmlns:p14="http://schemas.microsoft.com/office/powerpoint/2010/main" val="21933667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a:cs typeface="Arial"/>
              </a:rPr>
              <a:t>The Aesthetics of Architecture, Interiors and Design is connected </a:t>
            </a:r>
            <a:r>
              <a:rPr lang="en-US" dirty="0" smtClean="0">
                <a:latin typeface="Arial"/>
                <a:cs typeface="Arial"/>
              </a:rPr>
              <a:t>with:</a:t>
            </a:r>
            <a:endParaRPr lang="en-US" dirty="0">
              <a:latin typeface="Arial"/>
              <a:cs typeface="Arial"/>
            </a:endParaRPr>
          </a:p>
        </p:txBody>
      </p:sp>
      <p:sp>
        <p:nvSpPr>
          <p:cNvPr id="3" name="Content Placeholder 2"/>
          <p:cNvSpPr>
            <a:spLocks noGrp="1"/>
          </p:cNvSpPr>
          <p:nvPr>
            <p:ph idx="1"/>
          </p:nvPr>
        </p:nvSpPr>
        <p:spPr/>
        <p:txBody>
          <a:bodyPr/>
          <a:lstStyle/>
          <a:p>
            <a:r>
              <a:rPr lang="en-US" dirty="0" smtClean="0">
                <a:latin typeface="Arial"/>
                <a:cs typeface="Arial"/>
              </a:rPr>
              <a:t>the form, function, technology and material of the piece</a:t>
            </a:r>
          </a:p>
          <a:p>
            <a:r>
              <a:rPr lang="en-US" dirty="0" smtClean="0">
                <a:latin typeface="Arial"/>
                <a:cs typeface="Arial"/>
              </a:rPr>
              <a:t>the cultural context in which the piece is proposed/designed</a:t>
            </a:r>
          </a:p>
          <a:p>
            <a:r>
              <a:rPr lang="en-US" dirty="0" smtClean="0">
                <a:latin typeface="Arial"/>
                <a:cs typeface="Arial"/>
              </a:rPr>
              <a:t>the cultural context consisting of:</a:t>
            </a:r>
          </a:p>
          <a:p>
            <a:pPr lvl="1"/>
            <a:r>
              <a:rPr lang="en-US" dirty="0" smtClean="0">
                <a:latin typeface="Arial"/>
                <a:cs typeface="Arial"/>
              </a:rPr>
              <a:t> social issues, political issues, economic issues, religious issues. </a:t>
            </a:r>
          </a:p>
          <a:p>
            <a:r>
              <a:rPr lang="en-US" dirty="0" smtClean="0">
                <a:latin typeface="Arial"/>
                <a:cs typeface="Arial"/>
              </a:rPr>
              <a:t>the geographic, climatic context of where the piece is located</a:t>
            </a:r>
          </a:p>
          <a:p>
            <a:endParaRPr lang="en-US" dirty="0" smtClean="0">
              <a:latin typeface="Arial"/>
              <a:cs typeface="Arial"/>
            </a:endParaRPr>
          </a:p>
          <a:p>
            <a:r>
              <a:rPr lang="en-US" dirty="0" smtClean="0">
                <a:latin typeface="Arial"/>
                <a:cs typeface="Arial"/>
              </a:rPr>
              <a:t>the audience for who (whom) the piece is intended:</a:t>
            </a:r>
          </a:p>
          <a:p>
            <a:pPr lvl="1"/>
            <a:r>
              <a:rPr lang="en-US" dirty="0" smtClean="0">
                <a:latin typeface="Arial"/>
                <a:cs typeface="Arial"/>
              </a:rPr>
              <a:t>public or private? seen/experienced by many or by few? </a:t>
            </a:r>
          </a:p>
          <a:p>
            <a:pPr lvl="1"/>
            <a:endParaRPr lang="en-US" dirty="0">
              <a:latin typeface="Arial"/>
              <a:cs typeface="Arial"/>
            </a:endParaRPr>
          </a:p>
        </p:txBody>
      </p:sp>
    </p:spTree>
    <p:extLst>
      <p:ext uri="{BB962C8B-B14F-4D97-AF65-F5344CB8AC3E}">
        <p14:creationId xmlns:p14="http://schemas.microsoft.com/office/powerpoint/2010/main" val="326238773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Basic Principles of Designing</a:t>
            </a:r>
            <a:endParaRPr lang="en-US" dirty="0"/>
          </a:p>
        </p:txBody>
      </p:sp>
      <p:sp>
        <p:nvSpPr>
          <p:cNvPr id="3" name="Content Placeholder 2"/>
          <p:cNvSpPr>
            <a:spLocks noGrp="1"/>
          </p:cNvSpPr>
          <p:nvPr>
            <p:ph idx="1"/>
          </p:nvPr>
        </p:nvSpPr>
        <p:spPr/>
        <p:txBody>
          <a:bodyPr>
            <a:normAutofit/>
          </a:bodyPr>
          <a:lstStyle/>
          <a:p>
            <a:r>
              <a:rPr lang="en-US" dirty="0" smtClean="0"/>
              <a:t>Characteristics such as these are long standing useful elements in understanding and appreciating works of design:</a:t>
            </a:r>
          </a:p>
          <a:p>
            <a:r>
              <a:rPr lang="en-US" dirty="0" smtClean="0"/>
              <a:t>Texture</a:t>
            </a:r>
          </a:p>
          <a:p>
            <a:r>
              <a:rPr lang="en-US" dirty="0" smtClean="0"/>
              <a:t>Proportion</a:t>
            </a:r>
          </a:p>
          <a:p>
            <a:r>
              <a:rPr lang="en-US" dirty="0" smtClean="0"/>
              <a:t>Scale</a:t>
            </a:r>
          </a:p>
          <a:p>
            <a:r>
              <a:rPr lang="en-US" dirty="0" smtClean="0"/>
              <a:t>Harmony</a:t>
            </a:r>
          </a:p>
          <a:p>
            <a:r>
              <a:rPr lang="en-US" dirty="0" smtClean="0"/>
              <a:t>Rhythm</a:t>
            </a:r>
          </a:p>
          <a:p>
            <a:r>
              <a:rPr lang="en-US" dirty="0" smtClean="0"/>
              <a:t>Balance</a:t>
            </a:r>
          </a:p>
          <a:p>
            <a:r>
              <a:rPr lang="en-US" dirty="0" smtClean="0"/>
              <a:t>Unity and Variety</a:t>
            </a:r>
          </a:p>
          <a:p>
            <a:r>
              <a:rPr lang="en-US" dirty="0" smtClean="0"/>
              <a:t>Emphasis</a:t>
            </a:r>
            <a:endParaRPr lang="en-US" dirty="0"/>
          </a:p>
        </p:txBody>
      </p:sp>
    </p:spTree>
    <p:extLst>
      <p:ext uri="{BB962C8B-B14F-4D97-AF65-F5344CB8AC3E}">
        <p14:creationId xmlns:p14="http://schemas.microsoft.com/office/powerpoint/2010/main" val="7316349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To enhance your understanding of design, architecture, and interiors, try to look for these principles as they might be used in a space, place, or object.  </a:t>
            </a:r>
            <a:endParaRPr lang="en-US" dirty="0"/>
          </a:p>
        </p:txBody>
      </p:sp>
      <p:sp>
        <p:nvSpPr>
          <p:cNvPr id="3" name="Content Placeholder 2"/>
          <p:cNvSpPr>
            <a:spLocks noGrp="1"/>
          </p:cNvSpPr>
          <p:nvPr>
            <p:ph idx="1"/>
          </p:nvPr>
        </p:nvSpPr>
        <p:spPr/>
        <p:txBody>
          <a:bodyPr/>
          <a:lstStyle/>
          <a:p>
            <a:r>
              <a:rPr lang="en-US" dirty="0" smtClean="0"/>
              <a:t>Just as music relies on principles of </a:t>
            </a:r>
          </a:p>
          <a:p>
            <a:r>
              <a:rPr lang="en-US" dirty="0" smtClean="0"/>
              <a:t>melody</a:t>
            </a:r>
          </a:p>
          <a:p>
            <a:r>
              <a:rPr lang="en-US" dirty="0" smtClean="0"/>
              <a:t>harmony</a:t>
            </a:r>
          </a:p>
          <a:p>
            <a:r>
              <a:rPr lang="en-US" dirty="0" smtClean="0"/>
              <a:t>rhythm</a:t>
            </a:r>
          </a:p>
          <a:p>
            <a:endParaRPr lang="en-US" dirty="0"/>
          </a:p>
          <a:p>
            <a:r>
              <a:rPr lang="en-US" dirty="0" smtClean="0"/>
              <a:t>Design relies on principles to build a coherent and interesting space, place, or object. </a:t>
            </a:r>
            <a:endParaRPr lang="en-US" dirty="0"/>
          </a:p>
        </p:txBody>
      </p:sp>
    </p:spTree>
    <p:extLst>
      <p:ext uri="{BB962C8B-B14F-4D97-AF65-F5344CB8AC3E}">
        <p14:creationId xmlns:p14="http://schemas.microsoft.com/office/powerpoint/2010/main" val="33697472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normAutofit/>
          </a:bodyPr>
          <a:lstStyle/>
          <a:p>
            <a:pPr>
              <a:defRPr/>
            </a:pPr>
            <a:r>
              <a:rPr lang="en-US" sz="2200" dirty="0" smtClean="0"/>
              <a:t>Language </a:t>
            </a:r>
            <a:r>
              <a:rPr lang="en-US" sz="2200" dirty="0"/>
              <a:t>that articulately describes the visual world around </a:t>
            </a:r>
            <a:r>
              <a:rPr lang="en-US" sz="2200" dirty="0" smtClean="0"/>
              <a:t>us. </a:t>
            </a:r>
            <a:r>
              <a:rPr lang="en-US" dirty="0" smtClean="0"/>
              <a:t>Texture</a:t>
            </a:r>
            <a:endParaRPr lang="en-US" sz="4000" dirty="0" smtClean="0"/>
          </a:p>
        </p:txBody>
      </p:sp>
      <p:sp>
        <p:nvSpPr>
          <p:cNvPr id="11267" name="Rectangle 3"/>
          <p:cNvSpPr>
            <a:spLocks noGrp="1" noChangeArrowheads="1"/>
          </p:cNvSpPr>
          <p:nvPr>
            <p:ph idx="1"/>
          </p:nvPr>
        </p:nvSpPr>
        <p:spPr/>
        <p:txBody>
          <a:bodyPr/>
          <a:lstStyle/>
          <a:p>
            <a:r>
              <a:rPr lang="en-US" dirty="0" smtClean="0">
                <a:solidFill>
                  <a:schemeClr val="tx1"/>
                </a:solidFill>
              </a:rPr>
              <a:t>Texture is based on the three dimensional tactile quality of a surface.</a:t>
            </a:r>
            <a:r>
              <a:rPr lang="en-US" b="1" dirty="0" smtClean="0">
                <a:solidFill>
                  <a:schemeClr val="tx1"/>
                </a:solidFill>
              </a:rPr>
              <a:t>  Texture is a very small form of pattern.</a:t>
            </a:r>
          </a:p>
          <a:p>
            <a:r>
              <a:rPr lang="en-US" dirty="0" smtClean="0">
                <a:solidFill>
                  <a:schemeClr val="tx1"/>
                </a:solidFill>
              </a:rPr>
              <a:t>Surface Characteristics:  Smooth, Rough, Grainy, Woven, Soft, Hard, Cool, Warm….</a:t>
            </a:r>
          </a:p>
          <a:p>
            <a:endParaRPr lang="en-US" dirty="0" smtClean="0"/>
          </a:p>
          <a:p>
            <a:pPr marL="457200" lvl="1" indent="0">
              <a:buNone/>
            </a:pPr>
            <a:endParaRPr lang="en-US" dirty="0" smtClean="0"/>
          </a:p>
        </p:txBody>
      </p:sp>
      <p:pic>
        <p:nvPicPr>
          <p:cNvPr id="11268" name="Picture 7" descr="stone045"/>
          <p:cNvPicPr>
            <a:picLocks noChangeAspect="1" noChangeArrowheads="1"/>
          </p:cNvPicPr>
          <p:nvPr/>
        </p:nvPicPr>
        <p:blipFill>
          <a:blip r:embed="rId2" cstate="print"/>
          <a:srcRect/>
          <a:stretch>
            <a:fillRect/>
          </a:stretch>
        </p:blipFill>
        <p:spPr bwMode="auto">
          <a:xfrm>
            <a:off x="3505200" y="3429000"/>
            <a:ext cx="2244725" cy="3324225"/>
          </a:xfrm>
          <a:prstGeom prst="rect">
            <a:avLst/>
          </a:prstGeom>
          <a:noFill/>
          <a:ln w="9525">
            <a:noFill/>
            <a:miter lim="800000"/>
            <a:headEnd/>
            <a:tailEnd/>
          </a:ln>
        </p:spPr>
      </p:pic>
      <p:pic>
        <p:nvPicPr>
          <p:cNvPr id="11269" name="Picture 9" descr="METAL030"/>
          <p:cNvPicPr>
            <a:picLocks noChangeAspect="1" noChangeArrowheads="1"/>
          </p:cNvPicPr>
          <p:nvPr/>
        </p:nvPicPr>
        <p:blipFill>
          <a:blip r:embed="rId3" cstate="print"/>
          <a:srcRect/>
          <a:stretch>
            <a:fillRect/>
          </a:stretch>
        </p:blipFill>
        <p:spPr bwMode="auto">
          <a:xfrm>
            <a:off x="228600" y="3429000"/>
            <a:ext cx="3124200" cy="2111375"/>
          </a:xfrm>
          <a:prstGeom prst="rect">
            <a:avLst/>
          </a:prstGeom>
          <a:noFill/>
          <a:ln w="9525">
            <a:noFill/>
            <a:miter lim="800000"/>
            <a:headEnd/>
            <a:tailEnd/>
          </a:ln>
        </p:spPr>
      </p:pic>
      <p:pic>
        <p:nvPicPr>
          <p:cNvPr id="11270" name="Picture 10" descr="BD-022"/>
          <p:cNvPicPr>
            <a:picLocks noChangeAspect="1" noChangeArrowheads="1"/>
          </p:cNvPicPr>
          <p:nvPr/>
        </p:nvPicPr>
        <p:blipFill>
          <a:blip r:embed="rId4" cstate="print"/>
          <a:srcRect/>
          <a:stretch>
            <a:fillRect/>
          </a:stretch>
        </p:blipFill>
        <p:spPr bwMode="auto">
          <a:xfrm>
            <a:off x="6019800" y="3429000"/>
            <a:ext cx="2667000" cy="1841500"/>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normAutofit/>
          </a:bodyPr>
          <a:lstStyle/>
          <a:p>
            <a:pPr fontAlgn="auto">
              <a:spcAft>
                <a:spcPts val="0"/>
              </a:spcAft>
              <a:defRPr/>
            </a:pPr>
            <a:r>
              <a:rPr lang="en-US" dirty="0" smtClean="0"/>
              <a:t>Texture</a:t>
            </a:r>
          </a:p>
        </p:txBody>
      </p:sp>
      <p:sp>
        <p:nvSpPr>
          <p:cNvPr id="12291" name="Rectangle 3"/>
          <p:cNvSpPr>
            <a:spLocks noGrp="1" noChangeArrowheads="1"/>
          </p:cNvSpPr>
          <p:nvPr>
            <p:ph idx="1"/>
          </p:nvPr>
        </p:nvSpPr>
        <p:spPr/>
        <p:txBody>
          <a:bodyPr/>
          <a:lstStyle/>
          <a:p>
            <a:r>
              <a:rPr lang="en-US" dirty="0" smtClean="0">
                <a:solidFill>
                  <a:srgbClr val="000000"/>
                </a:solidFill>
              </a:rPr>
              <a:t>Physical Texture – Has a physical, tactile quality that is dimensional. </a:t>
            </a:r>
          </a:p>
          <a:p>
            <a:r>
              <a:rPr lang="en-US" dirty="0" smtClean="0">
                <a:solidFill>
                  <a:srgbClr val="000000"/>
                </a:solidFill>
              </a:rPr>
              <a:t>Visual Texture – is a illusory or only visible to the eye.  </a:t>
            </a:r>
          </a:p>
          <a:p>
            <a:endParaRPr lang="en-US" sz="2800" dirty="0" smtClean="0">
              <a:solidFill>
                <a:srgbClr val="000000"/>
              </a:solidFill>
            </a:endParaRPr>
          </a:p>
          <a:p>
            <a:endParaRPr lang="en-US" sz="2800" dirty="0" smtClean="0"/>
          </a:p>
        </p:txBody>
      </p:sp>
      <p:pic>
        <p:nvPicPr>
          <p:cNvPr id="12292" name="Picture 7" descr="concrete009"/>
          <p:cNvPicPr>
            <a:picLocks noChangeAspect="1" noChangeArrowheads="1"/>
          </p:cNvPicPr>
          <p:nvPr/>
        </p:nvPicPr>
        <p:blipFill>
          <a:blip r:embed="rId2" cstate="print"/>
          <a:srcRect/>
          <a:stretch>
            <a:fillRect/>
          </a:stretch>
        </p:blipFill>
        <p:spPr bwMode="auto">
          <a:xfrm>
            <a:off x="304800" y="3429000"/>
            <a:ext cx="3810000" cy="2593975"/>
          </a:xfrm>
          <a:prstGeom prst="rect">
            <a:avLst/>
          </a:prstGeom>
          <a:noFill/>
          <a:ln w="9525">
            <a:noFill/>
            <a:miter lim="800000"/>
            <a:headEnd/>
            <a:tailEnd/>
          </a:ln>
        </p:spPr>
      </p:pic>
      <p:pic>
        <p:nvPicPr>
          <p:cNvPr id="12293" name="Picture 9" descr="wood49"/>
          <p:cNvPicPr>
            <a:picLocks noChangeAspect="1" noChangeArrowheads="1"/>
          </p:cNvPicPr>
          <p:nvPr/>
        </p:nvPicPr>
        <p:blipFill>
          <a:blip r:embed="rId3" cstate="print"/>
          <a:srcRect/>
          <a:stretch>
            <a:fillRect/>
          </a:stretch>
        </p:blipFill>
        <p:spPr bwMode="auto">
          <a:xfrm>
            <a:off x="4267200" y="3429000"/>
            <a:ext cx="2051050" cy="3048000"/>
          </a:xfrm>
          <a:prstGeom prst="rect">
            <a:avLst/>
          </a:prstGeom>
          <a:noFill/>
          <a:ln w="9525">
            <a:noFill/>
            <a:miter lim="800000"/>
            <a:headEnd/>
            <a:tailEnd/>
          </a:ln>
        </p:spPr>
      </p:pic>
      <p:pic>
        <p:nvPicPr>
          <p:cNvPr id="12294" name="Picture 10" descr="L-003"/>
          <p:cNvPicPr>
            <a:picLocks noChangeAspect="1" noChangeArrowheads="1"/>
          </p:cNvPicPr>
          <p:nvPr/>
        </p:nvPicPr>
        <p:blipFill>
          <a:blip r:embed="rId4" cstate="print"/>
          <a:srcRect/>
          <a:stretch>
            <a:fillRect/>
          </a:stretch>
        </p:blipFill>
        <p:spPr bwMode="auto">
          <a:xfrm>
            <a:off x="6553200" y="3429000"/>
            <a:ext cx="2124075" cy="3048000"/>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normAutofit/>
          </a:bodyPr>
          <a:lstStyle/>
          <a:p>
            <a:pPr fontAlgn="auto">
              <a:spcAft>
                <a:spcPts val="0"/>
              </a:spcAft>
              <a:defRPr/>
            </a:pPr>
            <a:r>
              <a:rPr lang="en-US" sz="4000" dirty="0" smtClean="0"/>
              <a:t>Texture</a:t>
            </a:r>
          </a:p>
        </p:txBody>
      </p:sp>
      <p:sp>
        <p:nvSpPr>
          <p:cNvPr id="13315" name="Rectangle 3"/>
          <p:cNvSpPr>
            <a:spLocks noGrp="1" noChangeArrowheads="1"/>
          </p:cNvSpPr>
          <p:nvPr>
            <p:ph idx="1"/>
          </p:nvPr>
        </p:nvSpPr>
        <p:spPr>
          <a:xfrm>
            <a:off x="457200" y="1447800"/>
            <a:ext cx="8229600" cy="4678363"/>
          </a:xfrm>
        </p:spPr>
        <p:txBody>
          <a:bodyPr/>
          <a:lstStyle/>
          <a:p>
            <a:r>
              <a:rPr lang="en-US" dirty="0" smtClean="0">
                <a:solidFill>
                  <a:srgbClr val="000000"/>
                </a:solidFill>
              </a:rPr>
              <a:t>Scale and directional pattern create and effect the way we perceive texture. </a:t>
            </a:r>
          </a:p>
          <a:p>
            <a:r>
              <a:rPr lang="en-US" dirty="0" smtClean="0">
                <a:solidFill>
                  <a:srgbClr val="000000"/>
                </a:solidFill>
              </a:rPr>
              <a:t>The further the distance the smoother the texture will appear. (Reduces in scale.)  </a:t>
            </a:r>
          </a:p>
          <a:p>
            <a:endParaRPr lang="en-US" sz="2800" dirty="0" smtClean="0">
              <a:solidFill>
                <a:srgbClr val="000000"/>
              </a:solidFill>
            </a:endParaRPr>
          </a:p>
          <a:p>
            <a:endParaRPr lang="en-US" sz="2800" dirty="0" smtClean="0">
              <a:solidFill>
                <a:srgbClr val="000000"/>
              </a:solidFill>
            </a:endParaRPr>
          </a:p>
          <a:p>
            <a:endParaRPr lang="en-US" sz="2800" dirty="0">
              <a:solidFill>
                <a:srgbClr val="000000"/>
              </a:solidFill>
            </a:endParaRPr>
          </a:p>
          <a:p>
            <a:endParaRPr lang="en-US" sz="2800" dirty="0" smtClean="0">
              <a:solidFill>
                <a:srgbClr val="000000"/>
              </a:solidFill>
            </a:endParaRPr>
          </a:p>
          <a:p>
            <a:endParaRPr lang="en-US" sz="2800" dirty="0">
              <a:solidFill>
                <a:srgbClr val="000000"/>
              </a:solidFill>
            </a:endParaRPr>
          </a:p>
          <a:p>
            <a:endParaRPr lang="en-US" sz="2800" dirty="0" smtClean="0">
              <a:solidFill>
                <a:srgbClr val="000000"/>
              </a:solidFill>
            </a:endParaRPr>
          </a:p>
          <a:p>
            <a:endParaRPr lang="en-US" sz="2800" dirty="0" smtClean="0">
              <a:solidFill>
                <a:srgbClr val="000000"/>
              </a:solidFill>
            </a:endParaRPr>
          </a:p>
          <a:p>
            <a:endParaRPr lang="en-US" sz="2800" dirty="0">
              <a:solidFill>
                <a:srgbClr val="000000"/>
              </a:solidFill>
            </a:endParaRPr>
          </a:p>
          <a:p>
            <a:endParaRPr lang="en-US" sz="2800" dirty="0" smtClean="0">
              <a:solidFill>
                <a:srgbClr val="000000"/>
              </a:solidFill>
            </a:endParaRPr>
          </a:p>
          <a:p>
            <a:endParaRPr lang="en-US" sz="2800" dirty="0" smtClean="0">
              <a:solidFill>
                <a:srgbClr val="000000"/>
              </a:solidFill>
            </a:endParaRPr>
          </a:p>
          <a:p>
            <a:endParaRPr lang="en-US" sz="2800" dirty="0">
              <a:solidFill>
                <a:srgbClr val="000000"/>
              </a:solidFill>
            </a:endParaRPr>
          </a:p>
          <a:p>
            <a:endParaRPr lang="en-US" sz="2800" dirty="0" smtClean="0">
              <a:solidFill>
                <a:srgbClr val="000000"/>
              </a:solidFill>
            </a:endParaRPr>
          </a:p>
          <a:p>
            <a:endParaRPr lang="en-US" sz="2800" dirty="0" smtClean="0"/>
          </a:p>
        </p:txBody>
      </p:sp>
      <p:pic>
        <p:nvPicPr>
          <p:cNvPr id="13316" name="Picture 7" descr="Tile046"/>
          <p:cNvPicPr>
            <a:picLocks noChangeAspect="1" noChangeArrowheads="1"/>
          </p:cNvPicPr>
          <p:nvPr/>
        </p:nvPicPr>
        <p:blipFill>
          <a:blip r:embed="rId2" cstate="print"/>
          <a:srcRect/>
          <a:stretch>
            <a:fillRect/>
          </a:stretch>
        </p:blipFill>
        <p:spPr bwMode="auto">
          <a:xfrm>
            <a:off x="685800" y="3048000"/>
            <a:ext cx="4038600" cy="2459038"/>
          </a:xfrm>
          <a:prstGeom prst="rect">
            <a:avLst/>
          </a:prstGeom>
          <a:noFill/>
          <a:ln w="9525">
            <a:noFill/>
            <a:miter lim="800000"/>
            <a:headEnd/>
            <a:tailEnd/>
          </a:ln>
        </p:spPr>
      </p:pic>
      <p:pic>
        <p:nvPicPr>
          <p:cNvPr id="13317" name="Picture 9" descr="Tile046"/>
          <p:cNvPicPr>
            <a:picLocks noChangeAspect="1" noChangeArrowheads="1"/>
          </p:cNvPicPr>
          <p:nvPr/>
        </p:nvPicPr>
        <p:blipFill>
          <a:blip r:embed="rId3" cstate="print"/>
          <a:srcRect/>
          <a:stretch>
            <a:fillRect/>
          </a:stretch>
        </p:blipFill>
        <p:spPr bwMode="auto">
          <a:xfrm>
            <a:off x="4953000" y="3048000"/>
            <a:ext cx="457200" cy="304800"/>
          </a:xfrm>
          <a:prstGeom prst="rect">
            <a:avLst/>
          </a:prstGeom>
          <a:noFill/>
          <a:ln w="9525">
            <a:noFill/>
            <a:miter lim="800000"/>
            <a:headEnd/>
            <a:tailEnd/>
          </a:ln>
        </p:spPr>
      </p:pic>
      <p:pic>
        <p:nvPicPr>
          <p:cNvPr id="13318" name="Picture 10" descr="Tile046"/>
          <p:cNvPicPr>
            <a:picLocks noChangeAspect="1" noChangeArrowheads="1"/>
          </p:cNvPicPr>
          <p:nvPr/>
        </p:nvPicPr>
        <p:blipFill>
          <a:blip r:embed="rId3" cstate="print"/>
          <a:srcRect/>
          <a:stretch>
            <a:fillRect/>
          </a:stretch>
        </p:blipFill>
        <p:spPr bwMode="auto">
          <a:xfrm>
            <a:off x="5410200" y="3048000"/>
            <a:ext cx="457200" cy="304800"/>
          </a:xfrm>
          <a:prstGeom prst="rect">
            <a:avLst/>
          </a:prstGeom>
          <a:noFill/>
          <a:ln w="9525">
            <a:noFill/>
            <a:miter lim="800000"/>
            <a:headEnd/>
            <a:tailEnd/>
          </a:ln>
        </p:spPr>
      </p:pic>
      <p:pic>
        <p:nvPicPr>
          <p:cNvPr id="13319" name="Picture 11" descr="Tile046"/>
          <p:cNvPicPr>
            <a:picLocks noChangeAspect="1" noChangeArrowheads="1"/>
          </p:cNvPicPr>
          <p:nvPr/>
        </p:nvPicPr>
        <p:blipFill>
          <a:blip r:embed="rId3" cstate="print"/>
          <a:srcRect/>
          <a:stretch>
            <a:fillRect/>
          </a:stretch>
        </p:blipFill>
        <p:spPr bwMode="auto">
          <a:xfrm>
            <a:off x="5867400" y="3048000"/>
            <a:ext cx="457200" cy="304800"/>
          </a:xfrm>
          <a:prstGeom prst="rect">
            <a:avLst/>
          </a:prstGeom>
          <a:noFill/>
          <a:ln w="9525">
            <a:noFill/>
            <a:miter lim="800000"/>
            <a:headEnd/>
            <a:tailEnd/>
          </a:ln>
        </p:spPr>
      </p:pic>
      <p:pic>
        <p:nvPicPr>
          <p:cNvPr id="13320" name="Picture 12" descr="Tile046"/>
          <p:cNvPicPr>
            <a:picLocks noChangeAspect="1" noChangeArrowheads="1"/>
          </p:cNvPicPr>
          <p:nvPr/>
        </p:nvPicPr>
        <p:blipFill>
          <a:blip r:embed="rId3" cstate="print"/>
          <a:srcRect/>
          <a:stretch>
            <a:fillRect/>
          </a:stretch>
        </p:blipFill>
        <p:spPr bwMode="auto">
          <a:xfrm>
            <a:off x="6324600" y="3048000"/>
            <a:ext cx="457200" cy="304800"/>
          </a:xfrm>
          <a:prstGeom prst="rect">
            <a:avLst/>
          </a:prstGeom>
          <a:noFill/>
          <a:ln w="9525">
            <a:noFill/>
            <a:miter lim="800000"/>
            <a:headEnd/>
            <a:tailEnd/>
          </a:ln>
        </p:spPr>
      </p:pic>
      <p:pic>
        <p:nvPicPr>
          <p:cNvPr id="13321" name="Picture 13" descr="Tile046"/>
          <p:cNvPicPr>
            <a:picLocks noChangeAspect="1" noChangeArrowheads="1"/>
          </p:cNvPicPr>
          <p:nvPr/>
        </p:nvPicPr>
        <p:blipFill>
          <a:blip r:embed="rId3" cstate="print"/>
          <a:srcRect/>
          <a:stretch>
            <a:fillRect/>
          </a:stretch>
        </p:blipFill>
        <p:spPr bwMode="auto">
          <a:xfrm>
            <a:off x="4953000" y="3352800"/>
            <a:ext cx="457200" cy="304800"/>
          </a:xfrm>
          <a:prstGeom prst="rect">
            <a:avLst/>
          </a:prstGeom>
          <a:noFill/>
          <a:ln w="9525">
            <a:noFill/>
            <a:miter lim="800000"/>
            <a:headEnd/>
            <a:tailEnd/>
          </a:ln>
        </p:spPr>
      </p:pic>
      <p:pic>
        <p:nvPicPr>
          <p:cNvPr id="13322" name="Picture 14" descr="Tile046"/>
          <p:cNvPicPr>
            <a:picLocks noChangeAspect="1" noChangeArrowheads="1"/>
          </p:cNvPicPr>
          <p:nvPr/>
        </p:nvPicPr>
        <p:blipFill>
          <a:blip r:embed="rId3" cstate="print"/>
          <a:srcRect/>
          <a:stretch>
            <a:fillRect/>
          </a:stretch>
        </p:blipFill>
        <p:spPr bwMode="auto">
          <a:xfrm>
            <a:off x="5410200" y="3352800"/>
            <a:ext cx="457200" cy="304800"/>
          </a:xfrm>
          <a:prstGeom prst="rect">
            <a:avLst/>
          </a:prstGeom>
          <a:noFill/>
          <a:ln w="9525">
            <a:noFill/>
            <a:miter lim="800000"/>
            <a:headEnd/>
            <a:tailEnd/>
          </a:ln>
        </p:spPr>
      </p:pic>
      <p:pic>
        <p:nvPicPr>
          <p:cNvPr id="13323" name="Picture 15" descr="Tile046"/>
          <p:cNvPicPr>
            <a:picLocks noChangeAspect="1" noChangeArrowheads="1"/>
          </p:cNvPicPr>
          <p:nvPr/>
        </p:nvPicPr>
        <p:blipFill>
          <a:blip r:embed="rId3" cstate="print"/>
          <a:srcRect/>
          <a:stretch>
            <a:fillRect/>
          </a:stretch>
        </p:blipFill>
        <p:spPr bwMode="auto">
          <a:xfrm>
            <a:off x="5867400" y="3352800"/>
            <a:ext cx="457200" cy="304800"/>
          </a:xfrm>
          <a:prstGeom prst="rect">
            <a:avLst/>
          </a:prstGeom>
          <a:noFill/>
          <a:ln w="9525">
            <a:noFill/>
            <a:miter lim="800000"/>
            <a:headEnd/>
            <a:tailEnd/>
          </a:ln>
        </p:spPr>
      </p:pic>
      <p:pic>
        <p:nvPicPr>
          <p:cNvPr id="13324" name="Picture 16" descr="Tile046"/>
          <p:cNvPicPr>
            <a:picLocks noChangeAspect="1" noChangeArrowheads="1"/>
          </p:cNvPicPr>
          <p:nvPr/>
        </p:nvPicPr>
        <p:blipFill>
          <a:blip r:embed="rId3" cstate="print"/>
          <a:srcRect/>
          <a:stretch>
            <a:fillRect/>
          </a:stretch>
        </p:blipFill>
        <p:spPr bwMode="auto">
          <a:xfrm>
            <a:off x="6324600" y="3352800"/>
            <a:ext cx="457200" cy="304800"/>
          </a:xfrm>
          <a:prstGeom prst="rect">
            <a:avLst/>
          </a:prstGeom>
          <a:noFill/>
          <a:ln w="9525">
            <a:noFill/>
            <a:miter lim="800000"/>
            <a:headEnd/>
            <a:tailEnd/>
          </a:ln>
        </p:spPr>
      </p:pic>
      <p:pic>
        <p:nvPicPr>
          <p:cNvPr id="13325" name="Picture 17" descr="Tile046"/>
          <p:cNvPicPr>
            <a:picLocks noChangeAspect="1" noChangeArrowheads="1"/>
          </p:cNvPicPr>
          <p:nvPr/>
        </p:nvPicPr>
        <p:blipFill>
          <a:blip r:embed="rId3" cstate="print"/>
          <a:srcRect/>
          <a:stretch>
            <a:fillRect/>
          </a:stretch>
        </p:blipFill>
        <p:spPr bwMode="auto">
          <a:xfrm>
            <a:off x="4953000" y="3657600"/>
            <a:ext cx="457200" cy="304800"/>
          </a:xfrm>
          <a:prstGeom prst="rect">
            <a:avLst/>
          </a:prstGeom>
          <a:noFill/>
          <a:ln w="9525">
            <a:noFill/>
            <a:miter lim="800000"/>
            <a:headEnd/>
            <a:tailEnd/>
          </a:ln>
        </p:spPr>
      </p:pic>
      <p:pic>
        <p:nvPicPr>
          <p:cNvPr id="13326" name="Picture 18" descr="Tile046"/>
          <p:cNvPicPr>
            <a:picLocks noChangeAspect="1" noChangeArrowheads="1"/>
          </p:cNvPicPr>
          <p:nvPr/>
        </p:nvPicPr>
        <p:blipFill>
          <a:blip r:embed="rId3" cstate="print"/>
          <a:srcRect/>
          <a:stretch>
            <a:fillRect/>
          </a:stretch>
        </p:blipFill>
        <p:spPr bwMode="auto">
          <a:xfrm>
            <a:off x="5410200" y="3657600"/>
            <a:ext cx="457200" cy="304800"/>
          </a:xfrm>
          <a:prstGeom prst="rect">
            <a:avLst/>
          </a:prstGeom>
          <a:noFill/>
          <a:ln w="9525">
            <a:noFill/>
            <a:miter lim="800000"/>
            <a:headEnd/>
            <a:tailEnd/>
          </a:ln>
        </p:spPr>
      </p:pic>
      <p:pic>
        <p:nvPicPr>
          <p:cNvPr id="13327" name="Picture 19" descr="Tile046"/>
          <p:cNvPicPr>
            <a:picLocks noChangeAspect="1" noChangeArrowheads="1"/>
          </p:cNvPicPr>
          <p:nvPr/>
        </p:nvPicPr>
        <p:blipFill>
          <a:blip r:embed="rId3" cstate="print"/>
          <a:srcRect/>
          <a:stretch>
            <a:fillRect/>
          </a:stretch>
        </p:blipFill>
        <p:spPr bwMode="auto">
          <a:xfrm>
            <a:off x="5867400" y="3657600"/>
            <a:ext cx="457200" cy="304800"/>
          </a:xfrm>
          <a:prstGeom prst="rect">
            <a:avLst/>
          </a:prstGeom>
          <a:noFill/>
          <a:ln w="9525">
            <a:noFill/>
            <a:miter lim="800000"/>
            <a:headEnd/>
            <a:tailEnd/>
          </a:ln>
        </p:spPr>
      </p:pic>
      <p:pic>
        <p:nvPicPr>
          <p:cNvPr id="13328" name="Picture 20" descr="Tile046"/>
          <p:cNvPicPr>
            <a:picLocks noChangeAspect="1" noChangeArrowheads="1"/>
          </p:cNvPicPr>
          <p:nvPr/>
        </p:nvPicPr>
        <p:blipFill>
          <a:blip r:embed="rId3" cstate="print"/>
          <a:srcRect/>
          <a:stretch>
            <a:fillRect/>
          </a:stretch>
        </p:blipFill>
        <p:spPr bwMode="auto">
          <a:xfrm>
            <a:off x="6324600" y="3657600"/>
            <a:ext cx="457200" cy="304800"/>
          </a:xfrm>
          <a:prstGeom prst="rect">
            <a:avLst/>
          </a:prstGeom>
          <a:noFill/>
          <a:ln w="9525">
            <a:noFill/>
            <a:miter lim="800000"/>
            <a:headEnd/>
            <a:tailEnd/>
          </a:ln>
        </p:spPr>
      </p:pic>
      <p:pic>
        <p:nvPicPr>
          <p:cNvPr id="13329" name="Picture 21" descr="Tile046"/>
          <p:cNvPicPr>
            <a:picLocks noChangeAspect="1" noChangeArrowheads="1"/>
          </p:cNvPicPr>
          <p:nvPr/>
        </p:nvPicPr>
        <p:blipFill>
          <a:blip r:embed="rId3" cstate="print"/>
          <a:srcRect/>
          <a:stretch>
            <a:fillRect/>
          </a:stretch>
        </p:blipFill>
        <p:spPr bwMode="auto">
          <a:xfrm>
            <a:off x="4953000" y="3962400"/>
            <a:ext cx="457200" cy="304800"/>
          </a:xfrm>
          <a:prstGeom prst="rect">
            <a:avLst/>
          </a:prstGeom>
          <a:noFill/>
          <a:ln w="9525">
            <a:noFill/>
            <a:miter lim="800000"/>
            <a:headEnd/>
            <a:tailEnd/>
          </a:ln>
        </p:spPr>
      </p:pic>
      <p:pic>
        <p:nvPicPr>
          <p:cNvPr id="13330" name="Picture 22" descr="Tile046"/>
          <p:cNvPicPr>
            <a:picLocks noChangeAspect="1" noChangeArrowheads="1"/>
          </p:cNvPicPr>
          <p:nvPr/>
        </p:nvPicPr>
        <p:blipFill>
          <a:blip r:embed="rId3" cstate="print"/>
          <a:srcRect/>
          <a:stretch>
            <a:fillRect/>
          </a:stretch>
        </p:blipFill>
        <p:spPr bwMode="auto">
          <a:xfrm>
            <a:off x="5410200" y="3962400"/>
            <a:ext cx="457200" cy="304800"/>
          </a:xfrm>
          <a:prstGeom prst="rect">
            <a:avLst/>
          </a:prstGeom>
          <a:noFill/>
          <a:ln w="9525">
            <a:noFill/>
            <a:miter lim="800000"/>
            <a:headEnd/>
            <a:tailEnd/>
          </a:ln>
        </p:spPr>
      </p:pic>
      <p:pic>
        <p:nvPicPr>
          <p:cNvPr id="13331" name="Picture 23" descr="Tile046"/>
          <p:cNvPicPr>
            <a:picLocks noChangeAspect="1" noChangeArrowheads="1"/>
          </p:cNvPicPr>
          <p:nvPr/>
        </p:nvPicPr>
        <p:blipFill>
          <a:blip r:embed="rId3" cstate="print"/>
          <a:srcRect/>
          <a:stretch>
            <a:fillRect/>
          </a:stretch>
        </p:blipFill>
        <p:spPr bwMode="auto">
          <a:xfrm>
            <a:off x="5867400" y="3962400"/>
            <a:ext cx="457200" cy="304800"/>
          </a:xfrm>
          <a:prstGeom prst="rect">
            <a:avLst/>
          </a:prstGeom>
          <a:noFill/>
          <a:ln w="9525">
            <a:noFill/>
            <a:miter lim="800000"/>
            <a:headEnd/>
            <a:tailEnd/>
          </a:ln>
        </p:spPr>
      </p:pic>
      <p:pic>
        <p:nvPicPr>
          <p:cNvPr id="13332" name="Picture 24" descr="Tile046"/>
          <p:cNvPicPr>
            <a:picLocks noChangeAspect="1" noChangeArrowheads="1"/>
          </p:cNvPicPr>
          <p:nvPr/>
        </p:nvPicPr>
        <p:blipFill>
          <a:blip r:embed="rId3" cstate="print"/>
          <a:srcRect/>
          <a:stretch>
            <a:fillRect/>
          </a:stretch>
        </p:blipFill>
        <p:spPr bwMode="auto">
          <a:xfrm>
            <a:off x="6324600" y="3962400"/>
            <a:ext cx="457200" cy="304800"/>
          </a:xfrm>
          <a:prstGeom prst="rect">
            <a:avLst/>
          </a:prstGeom>
          <a:noFill/>
          <a:ln w="9525">
            <a:noFill/>
            <a:miter lim="800000"/>
            <a:headEnd/>
            <a:tailEnd/>
          </a:ln>
        </p:spPr>
      </p:pic>
      <p:pic>
        <p:nvPicPr>
          <p:cNvPr id="13333" name="Picture 25" descr="Tile046"/>
          <p:cNvPicPr>
            <a:picLocks noChangeAspect="1" noChangeArrowheads="1"/>
          </p:cNvPicPr>
          <p:nvPr/>
        </p:nvPicPr>
        <p:blipFill>
          <a:blip r:embed="rId3" cstate="print"/>
          <a:srcRect/>
          <a:stretch>
            <a:fillRect/>
          </a:stretch>
        </p:blipFill>
        <p:spPr bwMode="auto">
          <a:xfrm>
            <a:off x="6781800" y="3048000"/>
            <a:ext cx="457200" cy="304800"/>
          </a:xfrm>
          <a:prstGeom prst="rect">
            <a:avLst/>
          </a:prstGeom>
          <a:noFill/>
          <a:ln w="9525">
            <a:noFill/>
            <a:miter lim="800000"/>
            <a:headEnd/>
            <a:tailEnd/>
          </a:ln>
        </p:spPr>
      </p:pic>
      <p:pic>
        <p:nvPicPr>
          <p:cNvPr id="13334" name="Picture 26" descr="Tile046"/>
          <p:cNvPicPr>
            <a:picLocks noChangeAspect="1" noChangeArrowheads="1"/>
          </p:cNvPicPr>
          <p:nvPr/>
        </p:nvPicPr>
        <p:blipFill>
          <a:blip r:embed="rId3" cstate="print"/>
          <a:srcRect/>
          <a:stretch>
            <a:fillRect/>
          </a:stretch>
        </p:blipFill>
        <p:spPr bwMode="auto">
          <a:xfrm>
            <a:off x="7239000" y="3048000"/>
            <a:ext cx="457200" cy="304800"/>
          </a:xfrm>
          <a:prstGeom prst="rect">
            <a:avLst/>
          </a:prstGeom>
          <a:noFill/>
          <a:ln w="9525">
            <a:noFill/>
            <a:miter lim="800000"/>
            <a:headEnd/>
            <a:tailEnd/>
          </a:ln>
        </p:spPr>
      </p:pic>
      <p:pic>
        <p:nvPicPr>
          <p:cNvPr id="13335" name="Picture 27" descr="Tile046"/>
          <p:cNvPicPr>
            <a:picLocks noChangeAspect="1" noChangeArrowheads="1"/>
          </p:cNvPicPr>
          <p:nvPr/>
        </p:nvPicPr>
        <p:blipFill>
          <a:blip r:embed="rId3" cstate="print"/>
          <a:srcRect/>
          <a:stretch>
            <a:fillRect/>
          </a:stretch>
        </p:blipFill>
        <p:spPr bwMode="auto">
          <a:xfrm>
            <a:off x="7696200" y="3048000"/>
            <a:ext cx="457200" cy="304800"/>
          </a:xfrm>
          <a:prstGeom prst="rect">
            <a:avLst/>
          </a:prstGeom>
          <a:noFill/>
          <a:ln w="9525">
            <a:noFill/>
            <a:miter lim="800000"/>
            <a:headEnd/>
            <a:tailEnd/>
          </a:ln>
        </p:spPr>
      </p:pic>
      <p:pic>
        <p:nvPicPr>
          <p:cNvPr id="13336" name="Picture 28" descr="Tile046"/>
          <p:cNvPicPr>
            <a:picLocks noChangeAspect="1" noChangeArrowheads="1"/>
          </p:cNvPicPr>
          <p:nvPr/>
        </p:nvPicPr>
        <p:blipFill>
          <a:blip r:embed="rId3" cstate="print"/>
          <a:srcRect/>
          <a:stretch>
            <a:fillRect/>
          </a:stretch>
        </p:blipFill>
        <p:spPr bwMode="auto">
          <a:xfrm>
            <a:off x="8153400" y="3048000"/>
            <a:ext cx="457200" cy="304800"/>
          </a:xfrm>
          <a:prstGeom prst="rect">
            <a:avLst/>
          </a:prstGeom>
          <a:noFill/>
          <a:ln w="9525">
            <a:noFill/>
            <a:miter lim="800000"/>
            <a:headEnd/>
            <a:tailEnd/>
          </a:ln>
        </p:spPr>
      </p:pic>
      <p:pic>
        <p:nvPicPr>
          <p:cNvPr id="13337" name="Picture 29" descr="Tile046"/>
          <p:cNvPicPr>
            <a:picLocks noChangeAspect="1" noChangeArrowheads="1"/>
          </p:cNvPicPr>
          <p:nvPr/>
        </p:nvPicPr>
        <p:blipFill>
          <a:blip r:embed="rId3" cstate="print"/>
          <a:srcRect/>
          <a:stretch>
            <a:fillRect/>
          </a:stretch>
        </p:blipFill>
        <p:spPr bwMode="auto">
          <a:xfrm>
            <a:off x="6781800" y="3352800"/>
            <a:ext cx="457200" cy="304800"/>
          </a:xfrm>
          <a:prstGeom prst="rect">
            <a:avLst/>
          </a:prstGeom>
          <a:noFill/>
          <a:ln w="9525">
            <a:noFill/>
            <a:miter lim="800000"/>
            <a:headEnd/>
            <a:tailEnd/>
          </a:ln>
        </p:spPr>
      </p:pic>
      <p:pic>
        <p:nvPicPr>
          <p:cNvPr id="13338" name="Picture 30" descr="Tile046"/>
          <p:cNvPicPr>
            <a:picLocks noChangeAspect="1" noChangeArrowheads="1"/>
          </p:cNvPicPr>
          <p:nvPr/>
        </p:nvPicPr>
        <p:blipFill>
          <a:blip r:embed="rId3" cstate="print"/>
          <a:srcRect/>
          <a:stretch>
            <a:fillRect/>
          </a:stretch>
        </p:blipFill>
        <p:spPr bwMode="auto">
          <a:xfrm>
            <a:off x="7239000" y="3352800"/>
            <a:ext cx="457200" cy="304800"/>
          </a:xfrm>
          <a:prstGeom prst="rect">
            <a:avLst/>
          </a:prstGeom>
          <a:noFill/>
          <a:ln w="9525">
            <a:noFill/>
            <a:miter lim="800000"/>
            <a:headEnd/>
            <a:tailEnd/>
          </a:ln>
        </p:spPr>
      </p:pic>
      <p:pic>
        <p:nvPicPr>
          <p:cNvPr id="13339" name="Picture 31" descr="Tile046"/>
          <p:cNvPicPr>
            <a:picLocks noChangeAspect="1" noChangeArrowheads="1"/>
          </p:cNvPicPr>
          <p:nvPr/>
        </p:nvPicPr>
        <p:blipFill>
          <a:blip r:embed="rId3" cstate="print"/>
          <a:srcRect/>
          <a:stretch>
            <a:fillRect/>
          </a:stretch>
        </p:blipFill>
        <p:spPr bwMode="auto">
          <a:xfrm>
            <a:off x="7696200" y="3352800"/>
            <a:ext cx="457200" cy="304800"/>
          </a:xfrm>
          <a:prstGeom prst="rect">
            <a:avLst/>
          </a:prstGeom>
          <a:noFill/>
          <a:ln w="9525">
            <a:noFill/>
            <a:miter lim="800000"/>
            <a:headEnd/>
            <a:tailEnd/>
          </a:ln>
        </p:spPr>
      </p:pic>
      <p:pic>
        <p:nvPicPr>
          <p:cNvPr id="13340" name="Picture 32" descr="Tile046"/>
          <p:cNvPicPr>
            <a:picLocks noChangeAspect="1" noChangeArrowheads="1"/>
          </p:cNvPicPr>
          <p:nvPr/>
        </p:nvPicPr>
        <p:blipFill>
          <a:blip r:embed="rId3" cstate="print"/>
          <a:srcRect/>
          <a:stretch>
            <a:fillRect/>
          </a:stretch>
        </p:blipFill>
        <p:spPr bwMode="auto">
          <a:xfrm>
            <a:off x="8153400" y="3352800"/>
            <a:ext cx="457200" cy="304800"/>
          </a:xfrm>
          <a:prstGeom prst="rect">
            <a:avLst/>
          </a:prstGeom>
          <a:noFill/>
          <a:ln w="9525">
            <a:noFill/>
            <a:miter lim="800000"/>
            <a:headEnd/>
            <a:tailEnd/>
          </a:ln>
        </p:spPr>
      </p:pic>
      <p:pic>
        <p:nvPicPr>
          <p:cNvPr id="13341" name="Picture 33" descr="Tile046"/>
          <p:cNvPicPr>
            <a:picLocks noChangeAspect="1" noChangeArrowheads="1"/>
          </p:cNvPicPr>
          <p:nvPr/>
        </p:nvPicPr>
        <p:blipFill>
          <a:blip r:embed="rId3" cstate="print"/>
          <a:srcRect/>
          <a:stretch>
            <a:fillRect/>
          </a:stretch>
        </p:blipFill>
        <p:spPr bwMode="auto">
          <a:xfrm>
            <a:off x="6781800" y="3657600"/>
            <a:ext cx="457200" cy="304800"/>
          </a:xfrm>
          <a:prstGeom prst="rect">
            <a:avLst/>
          </a:prstGeom>
          <a:noFill/>
          <a:ln w="9525">
            <a:noFill/>
            <a:miter lim="800000"/>
            <a:headEnd/>
            <a:tailEnd/>
          </a:ln>
        </p:spPr>
      </p:pic>
      <p:pic>
        <p:nvPicPr>
          <p:cNvPr id="13342" name="Picture 34" descr="Tile046"/>
          <p:cNvPicPr>
            <a:picLocks noChangeAspect="1" noChangeArrowheads="1"/>
          </p:cNvPicPr>
          <p:nvPr/>
        </p:nvPicPr>
        <p:blipFill>
          <a:blip r:embed="rId3" cstate="print"/>
          <a:srcRect/>
          <a:stretch>
            <a:fillRect/>
          </a:stretch>
        </p:blipFill>
        <p:spPr bwMode="auto">
          <a:xfrm>
            <a:off x="7239000" y="3657600"/>
            <a:ext cx="457200" cy="304800"/>
          </a:xfrm>
          <a:prstGeom prst="rect">
            <a:avLst/>
          </a:prstGeom>
          <a:noFill/>
          <a:ln w="9525">
            <a:noFill/>
            <a:miter lim="800000"/>
            <a:headEnd/>
            <a:tailEnd/>
          </a:ln>
        </p:spPr>
      </p:pic>
      <p:pic>
        <p:nvPicPr>
          <p:cNvPr id="13343" name="Picture 35" descr="Tile046"/>
          <p:cNvPicPr>
            <a:picLocks noChangeAspect="1" noChangeArrowheads="1"/>
          </p:cNvPicPr>
          <p:nvPr/>
        </p:nvPicPr>
        <p:blipFill>
          <a:blip r:embed="rId3" cstate="print"/>
          <a:srcRect/>
          <a:stretch>
            <a:fillRect/>
          </a:stretch>
        </p:blipFill>
        <p:spPr bwMode="auto">
          <a:xfrm>
            <a:off x="7696200" y="3657600"/>
            <a:ext cx="457200" cy="304800"/>
          </a:xfrm>
          <a:prstGeom prst="rect">
            <a:avLst/>
          </a:prstGeom>
          <a:noFill/>
          <a:ln w="9525">
            <a:noFill/>
            <a:miter lim="800000"/>
            <a:headEnd/>
            <a:tailEnd/>
          </a:ln>
        </p:spPr>
      </p:pic>
      <p:pic>
        <p:nvPicPr>
          <p:cNvPr id="13344" name="Picture 36" descr="Tile046"/>
          <p:cNvPicPr>
            <a:picLocks noChangeAspect="1" noChangeArrowheads="1"/>
          </p:cNvPicPr>
          <p:nvPr/>
        </p:nvPicPr>
        <p:blipFill>
          <a:blip r:embed="rId3" cstate="print"/>
          <a:srcRect/>
          <a:stretch>
            <a:fillRect/>
          </a:stretch>
        </p:blipFill>
        <p:spPr bwMode="auto">
          <a:xfrm>
            <a:off x="8153400" y="3657600"/>
            <a:ext cx="457200" cy="304800"/>
          </a:xfrm>
          <a:prstGeom prst="rect">
            <a:avLst/>
          </a:prstGeom>
          <a:noFill/>
          <a:ln w="9525">
            <a:noFill/>
            <a:miter lim="800000"/>
            <a:headEnd/>
            <a:tailEnd/>
          </a:ln>
        </p:spPr>
      </p:pic>
      <p:pic>
        <p:nvPicPr>
          <p:cNvPr id="13345" name="Picture 37" descr="Tile046"/>
          <p:cNvPicPr>
            <a:picLocks noChangeAspect="1" noChangeArrowheads="1"/>
          </p:cNvPicPr>
          <p:nvPr/>
        </p:nvPicPr>
        <p:blipFill>
          <a:blip r:embed="rId3" cstate="print"/>
          <a:srcRect/>
          <a:stretch>
            <a:fillRect/>
          </a:stretch>
        </p:blipFill>
        <p:spPr bwMode="auto">
          <a:xfrm>
            <a:off x="6781800" y="3962400"/>
            <a:ext cx="457200" cy="304800"/>
          </a:xfrm>
          <a:prstGeom prst="rect">
            <a:avLst/>
          </a:prstGeom>
          <a:noFill/>
          <a:ln w="9525">
            <a:noFill/>
            <a:miter lim="800000"/>
            <a:headEnd/>
            <a:tailEnd/>
          </a:ln>
        </p:spPr>
      </p:pic>
      <p:pic>
        <p:nvPicPr>
          <p:cNvPr id="13346" name="Picture 38" descr="Tile046"/>
          <p:cNvPicPr>
            <a:picLocks noChangeAspect="1" noChangeArrowheads="1"/>
          </p:cNvPicPr>
          <p:nvPr/>
        </p:nvPicPr>
        <p:blipFill>
          <a:blip r:embed="rId3" cstate="print"/>
          <a:srcRect/>
          <a:stretch>
            <a:fillRect/>
          </a:stretch>
        </p:blipFill>
        <p:spPr bwMode="auto">
          <a:xfrm>
            <a:off x="7239000" y="3962400"/>
            <a:ext cx="457200" cy="304800"/>
          </a:xfrm>
          <a:prstGeom prst="rect">
            <a:avLst/>
          </a:prstGeom>
          <a:noFill/>
          <a:ln w="9525">
            <a:noFill/>
            <a:miter lim="800000"/>
            <a:headEnd/>
            <a:tailEnd/>
          </a:ln>
        </p:spPr>
      </p:pic>
      <p:pic>
        <p:nvPicPr>
          <p:cNvPr id="13347" name="Picture 39" descr="Tile046"/>
          <p:cNvPicPr>
            <a:picLocks noChangeAspect="1" noChangeArrowheads="1"/>
          </p:cNvPicPr>
          <p:nvPr/>
        </p:nvPicPr>
        <p:blipFill>
          <a:blip r:embed="rId3" cstate="print"/>
          <a:srcRect/>
          <a:stretch>
            <a:fillRect/>
          </a:stretch>
        </p:blipFill>
        <p:spPr bwMode="auto">
          <a:xfrm>
            <a:off x="7696200" y="3962400"/>
            <a:ext cx="457200" cy="304800"/>
          </a:xfrm>
          <a:prstGeom prst="rect">
            <a:avLst/>
          </a:prstGeom>
          <a:noFill/>
          <a:ln w="9525">
            <a:noFill/>
            <a:miter lim="800000"/>
            <a:headEnd/>
            <a:tailEnd/>
          </a:ln>
        </p:spPr>
      </p:pic>
      <p:pic>
        <p:nvPicPr>
          <p:cNvPr id="13348" name="Picture 40" descr="Tile046"/>
          <p:cNvPicPr>
            <a:picLocks noChangeAspect="1" noChangeArrowheads="1"/>
          </p:cNvPicPr>
          <p:nvPr/>
        </p:nvPicPr>
        <p:blipFill>
          <a:blip r:embed="rId3" cstate="print"/>
          <a:srcRect/>
          <a:stretch>
            <a:fillRect/>
          </a:stretch>
        </p:blipFill>
        <p:spPr bwMode="auto">
          <a:xfrm>
            <a:off x="8153400" y="3962400"/>
            <a:ext cx="457200" cy="304800"/>
          </a:xfrm>
          <a:prstGeom prst="rect">
            <a:avLst/>
          </a:prstGeom>
          <a:noFill/>
          <a:ln w="9525">
            <a:noFill/>
            <a:miter lim="800000"/>
            <a:headEnd/>
            <a:tailEnd/>
          </a:ln>
        </p:spPr>
      </p:pic>
      <p:pic>
        <p:nvPicPr>
          <p:cNvPr id="13349" name="Picture 41" descr="Tile046"/>
          <p:cNvPicPr>
            <a:picLocks noChangeAspect="1" noChangeArrowheads="1"/>
          </p:cNvPicPr>
          <p:nvPr/>
        </p:nvPicPr>
        <p:blipFill>
          <a:blip r:embed="rId3" cstate="print"/>
          <a:srcRect/>
          <a:stretch>
            <a:fillRect/>
          </a:stretch>
        </p:blipFill>
        <p:spPr bwMode="auto">
          <a:xfrm>
            <a:off x="4953000" y="4267200"/>
            <a:ext cx="457200" cy="304800"/>
          </a:xfrm>
          <a:prstGeom prst="rect">
            <a:avLst/>
          </a:prstGeom>
          <a:noFill/>
          <a:ln w="9525">
            <a:noFill/>
            <a:miter lim="800000"/>
            <a:headEnd/>
            <a:tailEnd/>
          </a:ln>
        </p:spPr>
      </p:pic>
      <p:pic>
        <p:nvPicPr>
          <p:cNvPr id="13350" name="Picture 42" descr="Tile046"/>
          <p:cNvPicPr>
            <a:picLocks noChangeAspect="1" noChangeArrowheads="1"/>
          </p:cNvPicPr>
          <p:nvPr/>
        </p:nvPicPr>
        <p:blipFill>
          <a:blip r:embed="rId3" cstate="print"/>
          <a:srcRect/>
          <a:stretch>
            <a:fillRect/>
          </a:stretch>
        </p:blipFill>
        <p:spPr bwMode="auto">
          <a:xfrm>
            <a:off x="5410200" y="4267200"/>
            <a:ext cx="457200" cy="304800"/>
          </a:xfrm>
          <a:prstGeom prst="rect">
            <a:avLst/>
          </a:prstGeom>
          <a:noFill/>
          <a:ln w="9525">
            <a:noFill/>
            <a:miter lim="800000"/>
            <a:headEnd/>
            <a:tailEnd/>
          </a:ln>
        </p:spPr>
      </p:pic>
      <p:pic>
        <p:nvPicPr>
          <p:cNvPr id="13351" name="Picture 43" descr="Tile046"/>
          <p:cNvPicPr>
            <a:picLocks noChangeAspect="1" noChangeArrowheads="1"/>
          </p:cNvPicPr>
          <p:nvPr/>
        </p:nvPicPr>
        <p:blipFill>
          <a:blip r:embed="rId3" cstate="print"/>
          <a:srcRect/>
          <a:stretch>
            <a:fillRect/>
          </a:stretch>
        </p:blipFill>
        <p:spPr bwMode="auto">
          <a:xfrm>
            <a:off x="5867400" y="4267200"/>
            <a:ext cx="457200" cy="304800"/>
          </a:xfrm>
          <a:prstGeom prst="rect">
            <a:avLst/>
          </a:prstGeom>
          <a:noFill/>
          <a:ln w="9525">
            <a:noFill/>
            <a:miter lim="800000"/>
            <a:headEnd/>
            <a:tailEnd/>
          </a:ln>
        </p:spPr>
      </p:pic>
      <p:pic>
        <p:nvPicPr>
          <p:cNvPr id="13352" name="Picture 44" descr="Tile046"/>
          <p:cNvPicPr>
            <a:picLocks noChangeAspect="1" noChangeArrowheads="1"/>
          </p:cNvPicPr>
          <p:nvPr/>
        </p:nvPicPr>
        <p:blipFill>
          <a:blip r:embed="rId3" cstate="print"/>
          <a:srcRect/>
          <a:stretch>
            <a:fillRect/>
          </a:stretch>
        </p:blipFill>
        <p:spPr bwMode="auto">
          <a:xfrm>
            <a:off x="6324600" y="4267200"/>
            <a:ext cx="457200" cy="304800"/>
          </a:xfrm>
          <a:prstGeom prst="rect">
            <a:avLst/>
          </a:prstGeom>
          <a:noFill/>
          <a:ln w="9525">
            <a:noFill/>
            <a:miter lim="800000"/>
            <a:headEnd/>
            <a:tailEnd/>
          </a:ln>
        </p:spPr>
      </p:pic>
      <p:pic>
        <p:nvPicPr>
          <p:cNvPr id="13353" name="Picture 45" descr="Tile046"/>
          <p:cNvPicPr>
            <a:picLocks noChangeAspect="1" noChangeArrowheads="1"/>
          </p:cNvPicPr>
          <p:nvPr/>
        </p:nvPicPr>
        <p:blipFill>
          <a:blip r:embed="rId3" cstate="print"/>
          <a:srcRect/>
          <a:stretch>
            <a:fillRect/>
          </a:stretch>
        </p:blipFill>
        <p:spPr bwMode="auto">
          <a:xfrm>
            <a:off x="4953000" y="4572000"/>
            <a:ext cx="457200" cy="304800"/>
          </a:xfrm>
          <a:prstGeom prst="rect">
            <a:avLst/>
          </a:prstGeom>
          <a:noFill/>
          <a:ln w="9525">
            <a:noFill/>
            <a:miter lim="800000"/>
            <a:headEnd/>
            <a:tailEnd/>
          </a:ln>
        </p:spPr>
      </p:pic>
      <p:pic>
        <p:nvPicPr>
          <p:cNvPr id="13354" name="Picture 46" descr="Tile046"/>
          <p:cNvPicPr>
            <a:picLocks noChangeAspect="1" noChangeArrowheads="1"/>
          </p:cNvPicPr>
          <p:nvPr/>
        </p:nvPicPr>
        <p:blipFill>
          <a:blip r:embed="rId3" cstate="print"/>
          <a:srcRect/>
          <a:stretch>
            <a:fillRect/>
          </a:stretch>
        </p:blipFill>
        <p:spPr bwMode="auto">
          <a:xfrm>
            <a:off x="5410200" y="4572000"/>
            <a:ext cx="457200" cy="304800"/>
          </a:xfrm>
          <a:prstGeom prst="rect">
            <a:avLst/>
          </a:prstGeom>
          <a:noFill/>
          <a:ln w="9525">
            <a:noFill/>
            <a:miter lim="800000"/>
            <a:headEnd/>
            <a:tailEnd/>
          </a:ln>
        </p:spPr>
      </p:pic>
      <p:pic>
        <p:nvPicPr>
          <p:cNvPr id="13355" name="Picture 47" descr="Tile046"/>
          <p:cNvPicPr>
            <a:picLocks noChangeAspect="1" noChangeArrowheads="1"/>
          </p:cNvPicPr>
          <p:nvPr/>
        </p:nvPicPr>
        <p:blipFill>
          <a:blip r:embed="rId3" cstate="print"/>
          <a:srcRect/>
          <a:stretch>
            <a:fillRect/>
          </a:stretch>
        </p:blipFill>
        <p:spPr bwMode="auto">
          <a:xfrm>
            <a:off x="5867400" y="4572000"/>
            <a:ext cx="457200" cy="304800"/>
          </a:xfrm>
          <a:prstGeom prst="rect">
            <a:avLst/>
          </a:prstGeom>
          <a:noFill/>
          <a:ln w="9525">
            <a:noFill/>
            <a:miter lim="800000"/>
            <a:headEnd/>
            <a:tailEnd/>
          </a:ln>
        </p:spPr>
      </p:pic>
      <p:pic>
        <p:nvPicPr>
          <p:cNvPr id="13356" name="Picture 48" descr="Tile046"/>
          <p:cNvPicPr>
            <a:picLocks noChangeAspect="1" noChangeArrowheads="1"/>
          </p:cNvPicPr>
          <p:nvPr/>
        </p:nvPicPr>
        <p:blipFill>
          <a:blip r:embed="rId3" cstate="print"/>
          <a:srcRect/>
          <a:stretch>
            <a:fillRect/>
          </a:stretch>
        </p:blipFill>
        <p:spPr bwMode="auto">
          <a:xfrm>
            <a:off x="6324600" y="4572000"/>
            <a:ext cx="457200" cy="304800"/>
          </a:xfrm>
          <a:prstGeom prst="rect">
            <a:avLst/>
          </a:prstGeom>
          <a:noFill/>
          <a:ln w="9525">
            <a:noFill/>
            <a:miter lim="800000"/>
            <a:headEnd/>
            <a:tailEnd/>
          </a:ln>
        </p:spPr>
      </p:pic>
      <p:pic>
        <p:nvPicPr>
          <p:cNvPr id="13357" name="Picture 49" descr="Tile046"/>
          <p:cNvPicPr>
            <a:picLocks noChangeAspect="1" noChangeArrowheads="1"/>
          </p:cNvPicPr>
          <p:nvPr/>
        </p:nvPicPr>
        <p:blipFill>
          <a:blip r:embed="rId3" cstate="print"/>
          <a:srcRect/>
          <a:stretch>
            <a:fillRect/>
          </a:stretch>
        </p:blipFill>
        <p:spPr bwMode="auto">
          <a:xfrm>
            <a:off x="4953000" y="4876800"/>
            <a:ext cx="457200" cy="304800"/>
          </a:xfrm>
          <a:prstGeom prst="rect">
            <a:avLst/>
          </a:prstGeom>
          <a:noFill/>
          <a:ln w="9525">
            <a:noFill/>
            <a:miter lim="800000"/>
            <a:headEnd/>
            <a:tailEnd/>
          </a:ln>
        </p:spPr>
      </p:pic>
      <p:pic>
        <p:nvPicPr>
          <p:cNvPr id="13358" name="Picture 50" descr="Tile046"/>
          <p:cNvPicPr>
            <a:picLocks noChangeAspect="1" noChangeArrowheads="1"/>
          </p:cNvPicPr>
          <p:nvPr/>
        </p:nvPicPr>
        <p:blipFill>
          <a:blip r:embed="rId3" cstate="print"/>
          <a:srcRect/>
          <a:stretch>
            <a:fillRect/>
          </a:stretch>
        </p:blipFill>
        <p:spPr bwMode="auto">
          <a:xfrm>
            <a:off x="5410200" y="4876800"/>
            <a:ext cx="457200" cy="304800"/>
          </a:xfrm>
          <a:prstGeom prst="rect">
            <a:avLst/>
          </a:prstGeom>
          <a:noFill/>
          <a:ln w="9525">
            <a:noFill/>
            <a:miter lim="800000"/>
            <a:headEnd/>
            <a:tailEnd/>
          </a:ln>
        </p:spPr>
      </p:pic>
      <p:pic>
        <p:nvPicPr>
          <p:cNvPr id="13359" name="Picture 51" descr="Tile046"/>
          <p:cNvPicPr>
            <a:picLocks noChangeAspect="1" noChangeArrowheads="1"/>
          </p:cNvPicPr>
          <p:nvPr/>
        </p:nvPicPr>
        <p:blipFill>
          <a:blip r:embed="rId3" cstate="print"/>
          <a:srcRect/>
          <a:stretch>
            <a:fillRect/>
          </a:stretch>
        </p:blipFill>
        <p:spPr bwMode="auto">
          <a:xfrm>
            <a:off x="5867400" y="4876800"/>
            <a:ext cx="457200" cy="304800"/>
          </a:xfrm>
          <a:prstGeom prst="rect">
            <a:avLst/>
          </a:prstGeom>
          <a:noFill/>
          <a:ln w="9525">
            <a:noFill/>
            <a:miter lim="800000"/>
            <a:headEnd/>
            <a:tailEnd/>
          </a:ln>
        </p:spPr>
      </p:pic>
      <p:pic>
        <p:nvPicPr>
          <p:cNvPr id="13360" name="Picture 52" descr="Tile046"/>
          <p:cNvPicPr>
            <a:picLocks noChangeAspect="1" noChangeArrowheads="1"/>
          </p:cNvPicPr>
          <p:nvPr/>
        </p:nvPicPr>
        <p:blipFill>
          <a:blip r:embed="rId3" cstate="print"/>
          <a:srcRect/>
          <a:stretch>
            <a:fillRect/>
          </a:stretch>
        </p:blipFill>
        <p:spPr bwMode="auto">
          <a:xfrm>
            <a:off x="6324600" y="4876800"/>
            <a:ext cx="457200" cy="304800"/>
          </a:xfrm>
          <a:prstGeom prst="rect">
            <a:avLst/>
          </a:prstGeom>
          <a:noFill/>
          <a:ln w="9525">
            <a:noFill/>
            <a:miter lim="800000"/>
            <a:headEnd/>
            <a:tailEnd/>
          </a:ln>
        </p:spPr>
      </p:pic>
      <p:pic>
        <p:nvPicPr>
          <p:cNvPr id="13361" name="Picture 53" descr="Tile046"/>
          <p:cNvPicPr>
            <a:picLocks noChangeAspect="1" noChangeArrowheads="1"/>
          </p:cNvPicPr>
          <p:nvPr/>
        </p:nvPicPr>
        <p:blipFill>
          <a:blip r:embed="rId4" cstate="print"/>
          <a:srcRect/>
          <a:stretch>
            <a:fillRect/>
          </a:stretch>
        </p:blipFill>
        <p:spPr bwMode="auto">
          <a:xfrm>
            <a:off x="4953000" y="5181600"/>
            <a:ext cx="457200" cy="277813"/>
          </a:xfrm>
          <a:prstGeom prst="rect">
            <a:avLst/>
          </a:prstGeom>
          <a:noFill/>
          <a:ln w="9525">
            <a:noFill/>
            <a:miter lim="800000"/>
            <a:headEnd/>
            <a:tailEnd/>
          </a:ln>
        </p:spPr>
      </p:pic>
      <p:pic>
        <p:nvPicPr>
          <p:cNvPr id="13362" name="Picture 54" descr="Tile046"/>
          <p:cNvPicPr>
            <a:picLocks noChangeAspect="1" noChangeArrowheads="1"/>
          </p:cNvPicPr>
          <p:nvPr/>
        </p:nvPicPr>
        <p:blipFill>
          <a:blip r:embed="rId4" cstate="print"/>
          <a:srcRect/>
          <a:stretch>
            <a:fillRect/>
          </a:stretch>
        </p:blipFill>
        <p:spPr bwMode="auto">
          <a:xfrm>
            <a:off x="5410200" y="5181600"/>
            <a:ext cx="457200" cy="277813"/>
          </a:xfrm>
          <a:prstGeom prst="rect">
            <a:avLst/>
          </a:prstGeom>
          <a:noFill/>
          <a:ln w="9525">
            <a:noFill/>
            <a:miter lim="800000"/>
            <a:headEnd/>
            <a:tailEnd/>
          </a:ln>
        </p:spPr>
      </p:pic>
      <p:pic>
        <p:nvPicPr>
          <p:cNvPr id="13363" name="Picture 55" descr="Tile046"/>
          <p:cNvPicPr>
            <a:picLocks noChangeAspect="1" noChangeArrowheads="1"/>
          </p:cNvPicPr>
          <p:nvPr/>
        </p:nvPicPr>
        <p:blipFill>
          <a:blip r:embed="rId4" cstate="print"/>
          <a:srcRect/>
          <a:stretch>
            <a:fillRect/>
          </a:stretch>
        </p:blipFill>
        <p:spPr bwMode="auto">
          <a:xfrm>
            <a:off x="5867400" y="5181600"/>
            <a:ext cx="457200" cy="277813"/>
          </a:xfrm>
          <a:prstGeom prst="rect">
            <a:avLst/>
          </a:prstGeom>
          <a:noFill/>
          <a:ln w="9525">
            <a:noFill/>
            <a:miter lim="800000"/>
            <a:headEnd/>
            <a:tailEnd/>
          </a:ln>
        </p:spPr>
      </p:pic>
      <p:pic>
        <p:nvPicPr>
          <p:cNvPr id="13364" name="Picture 56" descr="Tile046"/>
          <p:cNvPicPr>
            <a:picLocks noChangeAspect="1" noChangeArrowheads="1"/>
          </p:cNvPicPr>
          <p:nvPr/>
        </p:nvPicPr>
        <p:blipFill>
          <a:blip r:embed="rId4" cstate="print"/>
          <a:srcRect/>
          <a:stretch>
            <a:fillRect/>
          </a:stretch>
        </p:blipFill>
        <p:spPr bwMode="auto">
          <a:xfrm>
            <a:off x="6324600" y="5181600"/>
            <a:ext cx="457200" cy="277813"/>
          </a:xfrm>
          <a:prstGeom prst="rect">
            <a:avLst/>
          </a:prstGeom>
          <a:noFill/>
          <a:ln w="9525">
            <a:noFill/>
            <a:miter lim="800000"/>
            <a:headEnd/>
            <a:tailEnd/>
          </a:ln>
        </p:spPr>
      </p:pic>
      <p:pic>
        <p:nvPicPr>
          <p:cNvPr id="13365" name="Picture 57" descr="Tile046"/>
          <p:cNvPicPr>
            <a:picLocks noChangeAspect="1" noChangeArrowheads="1"/>
          </p:cNvPicPr>
          <p:nvPr/>
        </p:nvPicPr>
        <p:blipFill>
          <a:blip r:embed="rId3" cstate="print"/>
          <a:srcRect/>
          <a:stretch>
            <a:fillRect/>
          </a:stretch>
        </p:blipFill>
        <p:spPr bwMode="auto">
          <a:xfrm>
            <a:off x="6781800" y="4267200"/>
            <a:ext cx="457200" cy="304800"/>
          </a:xfrm>
          <a:prstGeom prst="rect">
            <a:avLst/>
          </a:prstGeom>
          <a:noFill/>
          <a:ln w="9525">
            <a:noFill/>
            <a:miter lim="800000"/>
            <a:headEnd/>
            <a:tailEnd/>
          </a:ln>
        </p:spPr>
      </p:pic>
      <p:pic>
        <p:nvPicPr>
          <p:cNvPr id="13366" name="Picture 58" descr="Tile046"/>
          <p:cNvPicPr>
            <a:picLocks noChangeAspect="1" noChangeArrowheads="1"/>
          </p:cNvPicPr>
          <p:nvPr/>
        </p:nvPicPr>
        <p:blipFill>
          <a:blip r:embed="rId3" cstate="print"/>
          <a:srcRect/>
          <a:stretch>
            <a:fillRect/>
          </a:stretch>
        </p:blipFill>
        <p:spPr bwMode="auto">
          <a:xfrm>
            <a:off x="7239000" y="4267200"/>
            <a:ext cx="457200" cy="304800"/>
          </a:xfrm>
          <a:prstGeom prst="rect">
            <a:avLst/>
          </a:prstGeom>
          <a:noFill/>
          <a:ln w="9525">
            <a:noFill/>
            <a:miter lim="800000"/>
            <a:headEnd/>
            <a:tailEnd/>
          </a:ln>
        </p:spPr>
      </p:pic>
      <p:pic>
        <p:nvPicPr>
          <p:cNvPr id="13367" name="Picture 59" descr="Tile046"/>
          <p:cNvPicPr>
            <a:picLocks noChangeAspect="1" noChangeArrowheads="1"/>
          </p:cNvPicPr>
          <p:nvPr/>
        </p:nvPicPr>
        <p:blipFill>
          <a:blip r:embed="rId3" cstate="print"/>
          <a:srcRect/>
          <a:stretch>
            <a:fillRect/>
          </a:stretch>
        </p:blipFill>
        <p:spPr bwMode="auto">
          <a:xfrm>
            <a:off x="7696200" y="4267200"/>
            <a:ext cx="457200" cy="304800"/>
          </a:xfrm>
          <a:prstGeom prst="rect">
            <a:avLst/>
          </a:prstGeom>
          <a:noFill/>
          <a:ln w="9525">
            <a:noFill/>
            <a:miter lim="800000"/>
            <a:headEnd/>
            <a:tailEnd/>
          </a:ln>
        </p:spPr>
      </p:pic>
      <p:pic>
        <p:nvPicPr>
          <p:cNvPr id="13368" name="Picture 60" descr="Tile046"/>
          <p:cNvPicPr>
            <a:picLocks noChangeAspect="1" noChangeArrowheads="1"/>
          </p:cNvPicPr>
          <p:nvPr/>
        </p:nvPicPr>
        <p:blipFill>
          <a:blip r:embed="rId3" cstate="print"/>
          <a:srcRect/>
          <a:stretch>
            <a:fillRect/>
          </a:stretch>
        </p:blipFill>
        <p:spPr bwMode="auto">
          <a:xfrm>
            <a:off x="8153400" y="4267200"/>
            <a:ext cx="457200" cy="304800"/>
          </a:xfrm>
          <a:prstGeom prst="rect">
            <a:avLst/>
          </a:prstGeom>
          <a:noFill/>
          <a:ln w="9525">
            <a:noFill/>
            <a:miter lim="800000"/>
            <a:headEnd/>
            <a:tailEnd/>
          </a:ln>
        </p:spPr>
      </p:pic>
      <p:pic>
        <p:nvPicPr>
          <p:cNvPr id="13369" name="Picture 61" descr="Tile046"/>
          <p:cNvPicPr>
            <a:picLocks noChangeAspect="1" noChangeArrowheads="1"/>
          </p:cNvPicPr>
          <p:nvPr/>
        </p:nvPicPr>
        <p:blipFill>
          <a:blip r:embed="rId3" cstate="print"/>
          <a:srcRect/>
          <a:stretch>
            <a:fillRect/>
          </a:stretch>
        </p:blipFill>
        <p:spPr bwMode="auto">
          <a:xfrm>
            <a:off x="6781800" y="4572000"/>
            <a:ext cx="457200" cy="304800"/>
          </a:xfrm>
          <a:prstGeom prst="rect">
            <a:avLst/>
          </a:prstGeom>
          <a:noFill/>
          <a:ln w="9525">
            <a:noFill/>
            <a:miter lim="800000"/>
            <a:headEnd/>
            <a:tailEnd/>
          </a:ln>
        </p:spPr>
      </p:pic>
      <p:pic>
        <p:nvPicPr>
          <p:cNvPr id="13370" name="Picture 62" descr="Tile046"/>
          <p:cNvPicPr>
            <a:picLocks noChangeAspect="1" noChangeArrowheads="1"/>
          </p:cNvPicPr>
          <p:nvPr/>
        </p:nvPicPr>
        <p:blipFill>
          <a:blip r:embed="rId3" cstate="print"/>
          <a:srcRect/>
          <a:stretch>
            <a:fillRect/>
          </a:stretch>
        </p:blipFill>
        <p:spPr bwMode="auto">
          <a:xfrm>
            <a:off x="7239000" y="4572000"/>
            <a:ext cx="457200" cy="304800"/>
          </a:xfrm>
          <a:prstGeom prst="rect">
            <a:avLst/>
          </a:prstGeom>
          <a:noFill/>
          <a:ln w="9525">
            <a:noFill/>
            <a:miter lim="800000"/>
            <a:headEnd/>
            <a:tailEnd/>
          </a:ln>
        </p:spPr>
      </p:pic>
      <p:pic>
        <p:nvPicPr>
          <p:cNvPr id="13371" name="Picture 63" descr="Tile046"/>
          <p:cNvPicPr>
            <a:picLocks noChangeAspect="1" noChangeArrowheads="1"/>
          </p:cNvPicPr>
          <p:nvPr/>
        </p:nvPicPr>
        <p:blipFill>
          <a:blip r:embed="rId3" cstate="print"/>
          <a:srcRect/>
          <a:stretch>
            <a:fillRect/>
          </a:stretch>
        </p:blipFill>
        <p:spPr bwMode="auto">
          <a:xfrm>
            <a:off x="7696200" y="4572000"/>
            <a:ext cx="457200" cy="304800"/>
          </a:xfrm>
          <a:prstGeom prst="rect">
            <a:avLst/>
          </a:prstGeom>
          <a:noFill/>
          <a:ln w="9525">
            <a:noFill/>
            <a:miter lim="800000"/>
            <a:headEnd/>
            <a:tailEnd/>
          </a:ln>
        </p:spPr>
      </p:pic>
      <p:pic>
        <p:nvPicPr>
          <p:cNvPr id="13372" name="Picture 64" descr="Tile046"/>
          <p:cNvPicPr>
            <a:picLocks noChangeAspect="1" noChangeArrowheads="1"/>
          </p:cNvPicPr>
          <p:nvPr/>
        </p:nvPicPr>
        <p:blipFill>
          <a:blip r:embed="rId3" cstate="print"/>
          <a:srcRect/>
          <a:stretch>
            <a:fillRect/>
          </a:stretch>
        </p:blipFill>
        <p:spPr bwMode="auto">
          <a:xfrm>
            <a:off x="8153400" y="4572000"/>
            <a:ext cx="457200" cy="304800"/>
          </a:xfrm>
          <a:prstGeom prst="rect">
            <a:avLst/>
          </a:prstGeom>
          <a:noFill/>
          <a:ln w="9525">
            <a:noFill/>
            <a:miter lim="800000"/>
            <a:headEnd/>
            <a:tailEnd/>
          </a:ln>
        </p:spPr>
      </p:pic>
      <p:pic>
        <p:nvPicPr>
          <p:cNvPr id="13373" name="Picture 65" descr="Tile046"/>
          <p:cNvPicPr>
            <a:picLocks noChangeAspect="1" noChangeArrowheads="1"/>
          </p:cNvPicPr>
          <p:nvPr/>
        </p:nvPicPr>
        <p:blipFill>
          <a:blip r:embed="rId3" cstate="print"/>
          <a:srcRect/>
          <a:stretch>
            <a:fillRect/>
          </a:stretch>
        </p:blipFill>
        <p:spPr bwMode="auto">
          <a:xfrm>
            <a:off x="6781800" y="4876800"/>
            <a:ext cx="457200" cy="304800"/>
          </a:xfrm>
          <a:prstGeom prst="rect">
            <a:avLst/>
          </a:prstGeom>
          <a:noFill/>
          <a:ln w="9525">
            <a:noFill/>
            <a:miter lim="800000"/>
            <a:headEnd/>
            <a:tailEnd/>
          </a:ln>
        </p:spPr>
      </p:pic>
      <p:pic>
        <p:nvPicPr>
          <p:cNvPr id="13374" name="Picture 66" descr="Tile046"/>
          <p:cNvPicPr>
            <a:picLocks noChangeAspect="1" noChangeArrowheads="1"/>
          </p:cNvPicPr>
          <p:nvPr/>
        </p:nvPicPr>
        <p:blipFill>
          <a:blip r:embed="rId3" cstate="print"/>
          <a:srcRect/>
          <a:stretch>
            <a:fillRect/>
          </a:stretch>
        </p:blipFill>
        <p:spPr bwMode="auto">
          <a:xfrm>
            <a:off x="7239000" y="4876800"/>
            <a:ext cx="457200" cy="304800"/>
          </a:xfrm>
          <a:prstGeom prst="rect">
            <a:avLst/>
          </a:prstGeom>
          <a:noFill/>
          <a:ln w="9525">
            <a:noFill/>
            <a:miter lim="800000"/>
            <a:headEnd/>
            <a:tailEnd/>
          </a:ln>
        </p:spPr>
      </p:pic>
      <p:pic>
        <p:nvPicPr>
          <p:cNvPr id="13375" name="Picture 67" descr="Tile046"/>
          <p:cNvPicPr>
            <a:picLocks noChangeAspect="1" noChangeArrowheads="1"/>
          </p:cNvPicPr>
          <p:nvPr/>
        </p:nvPicPr>
        <p:blipFill>
          <a:blip r:embed="rId3" cstate="print"/>
          <a:srcRect/>
          <a:stretch>
            <a:fillRect/>
          </a:stretch>
        </p:blipFill>
        <p:spPr bwMode="auto">
          <a:xfrm>
            <a:off x="7696200" y="4876800"/>
            <a:ext cx="457200" cy="304800"/>
          </a:xfrm>
          <a:prstGeom prst="rect">
            <a:avLst/>
          </a:prstGeom>
          <a:noFill/>
          <a:ln w="9525">
            <a:noFill/>
            <a:miter lim="800000"/>
            <a:headEnd/>
            <a:tailEnd/>
          </a:ln>
        </p:spPr>
      </p:pic>
      <p:pic>
        <p:nvPicPr>
          <p:cNvPr id="13376" name="Picture 68" descr="Tile046"/>
          <p:cNvPicPr>
            <a:picLocks noChangeAspect="1" noChangeArrowheads="1"/>
          </p:cNvPicPr>
          <p:nvPr/>
        </p:nvPicPr>
        <p:blipFill>
          <a:blip r:embed="rId3" cstate="print"/>
          <a:srcRect/>
          <a:stretch>
            <a:fillRect/>
          </a:stretch>
        </p:blipFill>
        <p:spPr bwMode="auto">
          <a:xfrm>
            <a:off x="8153400" y="4876800"/>
            <a:ext cx="457200" cy="304800"/>
          </a:xfrm>
          <a:prstGeom prst="rect">
            <a:avLst/>
          </a:prstGeom>
          <a:noFill/>
          <a:ln w="9525">
            <a:noFill/>
            <a:miter lim="800000"/>
            <a:headEnd/>
            <a:tailEnd/>
          </a:ln>
        </p:spPr>
      </p:pic>
      <p:pic>
        <p:nvPicPr>
          <p:cNvPr id="13377" name="Picture 69" descr="Tile046"/>
          <p:cNvPicPr>
            <a:picLocks noChangeAspect="1" noChangeArrowheads="1"/>
          </p:cNvPicPr>
          <p:nvPr/>
        </p:nvPicPr>
        <p:blipFill>
          <a:blip r:embed="rId4" cstate="print"/>
          <a:srcRect/>
          <a:stretch>
            <a:fillRect/>
          </a:stretch>
        </p:blipFill>
        <p:spPr bwMode="auto">
          <a:xfrm>
            <a:off x="6781800" y="5181600"/>
            <a:ext cx="457200" cy="277813"/>
          </a:xfrm>
          <a:prstGeom prst="rect">
            <a:avLst/>
          </a:prstGeom>
          <a:noFill/>
          <a:ln w="9525">
            <a:noFill/>
            <a:miter lim="800000"/>
            <a:headEnd/>
            <a:tailEnd/>
          </a:ln>
        </p:spPr>
      </p:pic>
      <p:pic>
        <p:nvPicPr>
          <p:cNvPr id="13378" name="Picture 70" descr="Tile046"/>
          <p:cNvPicPr>
            <a:picLocks noChangeAspect="1" noChangeArrowheads="1"/>
          </p:cNvPicPr>
          <p:nvPr/>
        </p:nvPicPr>
        <p:blipFill>
          <a:blip r:embed="rId4" cstate="print"/>
          <a:srcRect/>
          <a:stretch>
            <a:fillRect/>
          </a:stretch>
        </p:blipFill>
        <p:spPr bwMode="auto">
          <a:xfrm>
            <a:off x="7239000" y="5181600"/>
            <a:ext cx="457200" cy="277813"/>
          </a:xfrm>
          <a:prstGeom prst="rect">
            <a:avLst/>
          </a:prstGeom>
          <a:noFill/>
          <a:ln w="9525">
            <a:noFill/>
            <a:miter lim="800000"/>
            <a:headEnd/>
            <a:tailEnd/>
          </a:ln>
        </p:spPr>
      </p:pic>
      <p:pic>
        <p:nvPicPr>
          <p:cNvPr id="13379" name="Picture 71" descr="Tile046"/>
          <p:cNvPicPr>
            <a:picLocks noChangeAspect="1" noChangeArrowheads="1"/>
          </p:cNvPicPr>
          <p:nvPr/>
        </p:nvPicPr>
        <p:blipFill>
          <a:blip r:embed="rId4" cstate="print"/>
          <a:srcRect/>
          <a:stretch>
            <a:fillRect/>
          </a:stretch>
        </p:blipFill>
        <p:spPr bwMode="auto">
          <a:xfrm>
            <a:off x="7696200" y="5181600"/>
            <a:ext cx="457200" cy="277813"/>
          </a:xfrm>
          <a:prstGeom prst="rect">
            <a:avLst/>
          </a:prstGeom>
          <a:noFill/>
          <a:ln w="9525">
            <a:noFill/>
            <a:miter lim="800000"/>
            <a:headEnd/>
            <a:tailEnd/>
          </a:ln>
        </p:spPr>
      </p:pic>
      <p:pic>
        <p:nvPicPr>
          <p:cNvPr id="13380" name="Picture 72" descr="Tile046"/>
          <p:cNvPicPr>
            <a:picLocks noChangeAspect="1" noChangeArrowheads="1"/>
          </p:cNvPicPr>
          <p:nvPr/>
        </p:nvPicPr>
        <p:blipFill>
          <a:blip r:embed="rId4" cstate="print"/>
          <a:srcRect/>
          <a:stretch>
            <a:fillRect/>
          </a:stretch>
        </p:blipFill>
        <p:spPr bwMode="auto">
          <a:xfrm>
            <a:off x="8153400" y="5181600"/>
            <a:ext cx="457200" cy="277813"/>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brick wall has a smooth texture when we are far enough away for each individual brick to lose clear identity. </a:t>
            </a:r>
            <a:endParaRPr lang="en-US" dirty="0"/>
          </a:p>
        </p:txBody>
      </p:sp>
      <p:pic>
        <p:nvPicPr>
          <p:cNvPr id="4" name="Content Placeholder 3"/>
          <p:cNvPicPr>
            <a:picLocks noGrp="1" noChangeAspect="1"/>
          </p:cNvPicPr>
          <p:nvPr>
            <p:ph idx="1"/>
          </p:nvPr>
        </p:nvPicPr>
        <p:blipFill>
          <a:blip r:embed="rId2"/>
          <a:srcRect l="-18187" r="-18187"/>
          <a:stretch>
            <a:fillRect/>
          </a:stretch>
        </p:blipFill>
        <p:spPr/>
      </p:pic>
    </p:spTree>
    <p:extLst>
      <p:ext uri="{BB962C8B-B14F-4D97-AF65-F5344CB8AC3E}">
        <p14:creationId xmlns:p14="http://schemas.microsoft.com/office/powerpoint/2010/main" val="18400263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Less smooth as we get closer to the bricks. The bricks now become a ‘pattern’ more than a texture. </a:t>
            </a:r>
            <a:endParaRPr lang="en-US" dirty="0"/>
          </a:p>
        </p:txBody>
      </p:sp>
      <p:pic>
        <p:nvPicPr>
          <p:cNvPr id="4" name="Content Placeholder 3"/>
          <p:cNvPicPr>
            <a:picLocks noGrp="1" noChangeAspect="1"/>
          </p:cNvPicPr>
          <p:nvPr>
            <p:ph idx="1"/>
          </p:nvPr>
        </p:nvPicPr>
        <p:blipFill>
          <a:blip r:embed="rId2"/>
          <a:srcRect l="-19278" r="-19278"/>
          <a:stretch>
            <a:fillRect/>
          </a:stretch>
        </p:blipFill>
        <p:spPr/>
      </p:pic>
    </p:spTree>
    <p:extLst>
      <p:ext uri="{BB962C8B-B14F-4D97-AF65-F5344CB8AC3E}">
        <p14:creationId xmlns:p14="http://schemas.microsoft.com/office/powerpoint/2010/main" val="38677839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Texture: the fur</a:t>
            </a:r>
            <a:br>
              <a:rPr lang="en-US" dirty="0" smtClean="0"/>
            </a:br>
            <a:r>
              <a:rPr lang="en-US" dirty="0" smtClean="0"/>
              <a:t>Pattern: whiskers</a:t>
            </a:r>
            <a:br>
              <a:rPr lang="en-US" dirty="0" smtClean="0"/>
            </a:br>
            <a:r>
              <a:rPr lang="en-US" sz="2200" dirty="0" smtClean="0"/>
              <a:t>(this guy is an acorn expert!) </a:t>
            </a:r>
            <a:endParaRPr lang="en-US" sz="2200" dirty="0"/>
          </a:p>
        </p:txBody>
      </p:sp>
      <p:pic>
        <p:nvPicPr>
          <p:cNvPr id="4" name="Content Placeholder 3"/>
          <p:cNvPicPr>
            <a:picLocks noGrp="1" noChangeAspect="1"/>
          </p:cNvPicPr>
          <p:nvPr>
            <p:ph idx="1"/>
          </p:nvPr>
        </p:nvPicPr>
        <p:blipFill>
          <a:blip r:embed="rId2"/>
          <a:srcRect l="-10374" r="-10374"/>
          <a:stretch>
            <a:fillRect/>
          </a:stretch>
        </p:blipFill>
        <p:spPr/>
      </p:pic>
    </p:spTree>
    <p:extLst>
      <p:ext uri="{BB962C8B-B14F-4D97-AF65-F5344CB8AC3E}">
        <p14:creationId xmlns:p14="http://schemas.microsoft.com/office/powerpoint/2010/main" val="32253913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normAutofit/>
          </a:bodyPr>
          <a:lstStyle/>
          <a:p>
            <a:pPr fontAlgn="auto">
              <a:spcAft>
                <a:spcPts val="0"/>
              </a:spcAft>
              <a:defRPr/>
            </a:pPr>
            <a:r>
              <a:rPr lang="en-US" sz="4000" dirty="0" smtClean="0"/>
              <a:t>Texture and Light</a:t>
            </a:r>
          </a:p>
        </p:txBody>
      </p:sp>
      <p:sp>
        <p:nvSpPr>
          <p:cNvPr id="14339" name="Rectangle 3"/>
          <p:cNvSpPr>
            <a:spLocks noGrp="1" noChangeArrowheads="1"/>
          </p:cNvSpPr>
          <p:nvPr>
            <p:ph idx="1"/>
          </p:nvPr>
        </p:nvSpPr>
        <p:spPr/>
        <p:txBody>
          <a:bodyPr/>
          <a:lstStyle/>
          <a:p>
            <a:r>
              <a:rPr lang="en-US" dirty="0" smtClean="0"/>
              <a:t>The direction of light effects the visual depth of texture. </a:t>
            </a:r>
          </a:p>
          <a:p>
            <a:endParaRPr lang="en-US" dirty="0" smtClean="0"/>
          </a:p>
          <a:p>
            <a:r>
              <a:rPr lang="en-US" dirty="0"/>
              <a:t>L</a:t>
            </a:r>
            <a:r>
              <a:rPr lang="en-US" dirty="0" smtClean="0"/>
              <a:t>ight striking at an acute angle to the surface will enhance the depth of the texture. (Creates more shadows)</a:t>
            </a:r>
          </a:p>
          <a:p>
            <a:endParaRPr lang="en-US" sz="2800" dirty="0" smtClean="0"/>
          </a:p>
          <a:p>
            <a:endParaRPr lang="en-US" sz="2800" dirty="0" smtClean="0"/>
          </a:p>
        </p:txBody>
      </p:sp>
      <p:pic>
        <p:nvPicPr>
          <p:cNvPr id="14340" name="Picture 7" descr="fill"/>
          <p:cNvPicPr>
            <a:picLocks noChangeAspect="1" noChangeArrowheads="1"/>
          </p:cNvPicPr>
          <p:nvPr/>
        </p:nvPicPr>
        <p:blipFill>
          <a:blip r:embed="rId2" cstate="print"/>
          <a:srcRect/>
          <a:stretch>
            <a:fillRect/>
          </a:stretch>
        </p:blipFill>
        <p:spPr bwMode="auto">
          <a:xfrm>
            <a:off x="1219200" y="3352800"/>
            <a:ext cx="1524000" cy="2895600"/>
          </a:xfrm>
          <a:prstGeom prst="rect">
            <a:avLst/>
          </a:prstGeom>
          <a:noFill/>
          <a:ln w="9525">
            <a:noFill/>
            <a:miter lim="800000"/>
            <a:headEnd/>
            <a:tailEnd/>
          </a:ln>
        </p:spPr>
      </p:pic>
      <p:pic>
        <p:nvPicPr>
          <p:cNvPr id="14341" name="Picture 8" descr="key"/>
          <p:cNvPicPr>
            <a:picLocks noChangeAspect="1" noChangeArrowheads="1"/>
          </p:cNvPicPr>
          <p:nvPr/>
        </p:nvPicPr>
        <p:blipFill>
          <a:blip r:embed="rId3" cstate="print"/>
          <a:srcRect/>
          <a:stretch>
            <a:fillRect/>
          </a:stretch>
        </p:blipFill>
        <p:spPr bwMode="auto">
          <a:xfrm>
            <a:off x="3352800" y="3352800"/>
            <a:ext cx="1522413" cy="2895600"/>
          </a:xfrm>
          <a:prstGeom prst="rect">
            <a:avLst/>
          </a:prstGeom>
          <a:noFill/>
          <a:ln w="9525">
            <a:noFill/>
            <a:miter lim="800000"/>
            <a:headEnd/>
            <a:tailEnd/>
          </a:ln>
        </p:spPr>
      </p:pic>
      <p:pic>
        <p:nvPicPr>
          <p:cNvPr id="14342" name="Picture 9" descr="graze"/>
          <p:cNvPicPr>
            <a:picLocks noChangeAspect="1" noChangeArrowheads="1"/>
          </p:cNvPicPr>
          <p:nvPr/>
        </p:nvPicPr>
        <p:blipFill>
          <a:blip r:embed="rId4" cstate="print"/>
          <a:srcRect/>
          <a:stretch>
            <a:fillRect/>
          </a:stretch>
        </p:blipFill>
        <p:spPr bwMode="auto">
          <a:xfrm>
            <a:off x="5486400" y="3352800"/>
            <a:ext cx="1525588" cy="2895600"/>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Texture &amp; Light</a:t>
            </a:r>
            <a:br>
              <a:rPr lang="en-US" dirty="0" smtClean="0"/>
            </a:br>
            <a:r>
              <a:rPr lang="en-US" dirty="0" smtClean="0"/>
              <a:t>Photographs of a woven basket</a:t>
            </a:r>
            <a:endParaRPr lang="en-US" dirty="0"/>
          </a:p>
        </p:txBody>
      </p:sp>
      <p:pic>
        <p:nvPicPr>
          <p:cNvPr id="4" name="Content Placeholder 3"/>
          <p:cNvPicPr>
            <a:picLocks noGrp="1" noChangeAspect="1"/>
          </p:cNvPicPr>
          <p:nvPr>
            <p:ph idx="1"/>
          </p:nvPr>
        </p:nvPicPr>
        <p:blipFill>
          <a:blip r:embed="rId2"/>
          <a:srcRect l="-10838" r="-10838"/>
          <a:stretch>
            <a:fillRect/>
          </a:stretch>
        </p:blipFill>
        <p:spPr/>
      </p:pic>
    </p:spTree>
    <p:extLst>
      <p:ext uri="{BB962C8B-B14F-4D97-AF65-F5344CB8AC3E}">
        <p14:creationId xmlns:p14="http://schemas.microsoft.com/office/powerpoint/2010/main" val="11701363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Form</a:t>
            </a:r>
            <a:r>
              <a:rPr lang="en-US" dirty="0"/>
              <a:t>, function, technology and material </a:t>
            </a:r>
            <a:r>
              <a:rPr lang="en-US" dirty="0" smtClean="0"/>
              <a:t>of a proposed element, such as furniture</a:t>
            </a:r>
            <a:endParaRPr lang="en-US" dirty="0"/>
          </a:p>
        </p:txBody>
      </p:sp>
      <p:sp>
        <p:nvSpPr>
          <p:cNvPr id="3" name="Content Placeholder 2"/>
          <p:cNvSpPr>
            <a:spLocks noGrp="1"/>
          </p:cNvSpPr>
          <p:nvPr>
            <p:ph idx="1"/>
          </p:nvPr>
        </p:nvSpPr>
        <p:spPr/>
        <p:txBody>
          <a:bodyPr/>
          <a:lstStyle/>
          <a:p>
            <a:r>
              <a:rPr lang="en-US" dirty="0" smtClean="0">
                <a:hlinkClick r:id="rId2"/>
              </a:rPr>
              <a:t>Furniture Designed by Nathan Mills, Toronto, Canada</a:t>
            </a:r>
            <a:endParaRPr lang="en-US" dirty="0" smtClean="0"/>
          </a:p>
          <a:p>
            <a:endParaRPr lang="en-US" dirty="0"/>
          </a:p>
          <a:p>
            <a:endParaRPr lang="en-US" dirty="0"/>
          </a:p>
        </p:txBody>
      </p:sp>
      <p:pic>
        <p:nvPicPr>
          <p:cNvPr id="4" name="Picture 3"/>
          <p:cNvPicPr>
            <a:picLocks noChangeAspect="1"/>
          </p:cNvPicPr>
          <p:nvPr/>
        </p:nvPicPr>
        <p:blipFill>
          <a:blip r:embed="rId3"/>
          <a:stretch>
            <a:fillRect/>
          </a:stretch>
        </p:blipFill>
        <p:spPr>
          <a:xfrm>
            <a:off x="914400" y="2362200"/>
            <a:ext cx="6583526" cy="3733800"/>
          </a:xfrm>
          <a:prstGeom prst="rect">
            <a:avLst/>
          </a:prstGeom>
        </p:spPr>
      </p:pic>
    </p:spTree>
    <p:extLst>
      <p:ext uri="{BB962C8B-B14F-4D97-AF65-F5344CB8AC3E}">
        <p14:creationId xmlns:p14="http://schemas.microsoft.com/office/powerpoint/2010/main" val="543396551"/>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rcRect l="-10812" r="-10812"/>
          <a:stretch>
            <a:fillRect/>
          </a:stretch>
        </p:blipFill>
        <p:spPr/>
      </p:pic>
    </p:spTree>
    <p:extLst>
      <p:ext uri="{BB962C8B-B14F-4D97-AF65-F5344CB8AC3E}">
        <p14:creationId xmlns:p14="http://schemas.microsoft.com/office/powerpoint/2010/main" val="36128086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Light from below: </a:t>
            </a:r>
            <a:br>
              <a:rPr lang="en-US" dirty="0" smtClean="0"/>
            </a:br>
            <a:r>
              <a:rPr lang="en-US" sz="2400" dirty="0" smtClean="0"/>
              <a:t>enhances the visual perception of the texture of the brick wall</a:t>
            </a:r>
            <a:endParaRPr lang="en-US" sz="2400" dirty="0"/>
          </a:p>
        </p:txBody>
      </p:sp>
      <p:pic>
        <p:nvPicPr>
          <p:cNvPr id="4" name="Content Placeholder 3"/>
          <p:cNvPicPr>
            <a:picLocks noGrp="1" noChangeAspect="1"/>
          </p:cNvPicPr>
          <p:nvPr>
            <p:ph idx="1"/>
          </p:nvPr>
        </p:nvPicPr>
        <p:blipFill>
          <a:blip r:embed="rId2"/>
          <a:srcRect l="-35588" r="-35588"/>
          <a:stretch>
            <a:fillRect/>
          </a:stretch>
        </p:blipFill>
        <p:spPr/>
      </p:pic>
    </p:spTree>
    <p:extLst>
      <p:ext uri="{BB962C8B-B14F-4D97-AF65-F5344CB8AC3E}">
        <p14:creationId xmlns:p14="http://schemas.microsoft.com/office/powerpoint/2010/main" val="17058530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Lighting from above</a:t>
            </a:r>
            <a:br>
              <a:rPr lang="en-US" dirty="0" smtClean="0"/>
            </a:br>
            <a:r>
              <a:rPr lang="en-US" sz="2000" dirty="0" smtClean="0"/>
              <a:t>This is called ‘grazing’ light</a:t>
            </a:r>
            <a:endParaRPr lang="en-US" sz="2000" dirty="0"/>
          </a:p>
        </p:txBody>
      </p:sp>
      <p:pic>
        <p:nvPicPr>
          <p:cNvPr id="4" name="Content Placeholder 3"/>
          <p:cNvPicPr>
            <a:picLocks noGrp="1" noChangeAspect="1"/>
          </p:cNvPicPr>
          <p:nvPr>
            <p:ph idx="1"/>
          </p:nvPr>
        </p:nvPicPr>
        <p:blipFill>
          <a:blip r:embed="rId2"/>
          <a:srcRect l="-10686" r="-10686"/>
          <a:stretch>
            <a:fillRect/>
          </a:stretch>
        </p:blipFill>
        <p:spPr/>
      </p:pic>
    </p:spTree>
    <p:extLst>
      <p:ext uri="{BB962C8B-B14F-4D97-AF65-F5344CB8AC3E}">
        <p14:creationId xmlns:p14="http://schemas.microsoft.com/office/powerpoint/2010/main" val="23585684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Brick wall in cloud cover daylight</a:t>
            </a:r>
            <a:endParaRPr lang="en-US" dirty="0"/>
          </a:p>
        </p:txBody>
      </p:sp>
      <p:pic>
        <p:nvPicPr>
          <p:cNvPr id="4" name="Content Placeholder 3"/>
          <p:cNvPicPr>
            <a:picLocks noGrp="1" noChangeAspect="1"/>
          </p:cNvPicPr>
          <p:nvPr>
            <p:ph idx="1"/>
          </p:nvPr>
        </p:nvPicPr>
        <p:blipFill>
          <a:blip r:embed="rId2"/>
          <a:srcRect l="-18187" r="-18187"/>
          <a:stretch>
            <a:fillRect/>
          </a:stretch>
        </p:blipFill>
        <p:spPr/>
      </p:pic>
    </p:spTree>
    <p:extLst>
      <p:ext uri="{BB962C8B-B14F-4D97-AF65-F5344CB8AC3E}">
        <p14:creationId xmlns:p14="http://schemas.microsoft.com/office/powerpoint/2010/main" val="38491919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Direct, straight on, lighting</a:t>
            </a:r>
            <a:endParaRPr lang="en-US" dirty="0"/>
          </a:p>
        </p:txBody>
      </p:sp>
      <p:pic>
        <p:nvPicPr>
          <p:cNvPr id="4" name="Content Placeholder 3"/>
          <p:cNvPicPr>
            <a:picLocks noGrp="1" noChangeAspect="1"/>
          </p:cNvPicPr>
          <p:nvPr>
            <p:ph idx="1"/>
          </p:nvPr>
        </p:nvPicPr>
        <p:blipFill>
          <a:blip r:embed="rId2"/>
          <a:srcRect l="-20459" r="-20459"/>
          <a:stretch>
            <a:fillRect/>
          </a:stretch>
        </p:blipFill>
        <p:spPr/>
      </p:pic>
    </p:spTree>
    <p:extLst>
      <p:ext uri="{BB962C8B-B14F-4D97-AF65-F5344CB8AC3E}">
        <p14:creationId xmlns:p14="http://schemas.microsoft.com/office/powerpoint/2010/main" val="6124361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normAutofit/>
          </a:bodyPr>
          <a:lstStyle/>
          <a:p>
            <a:pPr fontAlgn="auto">
              <a:spcAft>
                <a:spcPts val="0"/>
              </a:spcAft>
              <a:defRPr/>
            </a:pPr>
            <a:r>
              <a:rPr lang="en-US" dirty="0" smtClean="0"/>
              <a:t>Texture</a:t>
            </a:r>
            <a:r>
              <a:rPr lang="en-US" sz="4000" dirty="0" smtClean="0"/>
              <a:t> and Contrast:</a:t>
            </a:r>
          </a:p>
        </p:txBody>
      </p:sp>
      <p:sp>
        <p:nvSpPr>
          <p:cNvPr id="15363" name="Rectangle 3"/>
          <p:cNvSpPr>
            <a:spLocks noGrp="1" noChangeArrowheads="1"/>
          </p:cNvSpPr>
          <p:nvPr>
            <p:ph sz="half" idx="1"/>
          </p:nvPr>
        </p:nvSpPr>
        <p:spPr/>
        <p:txBody>
          <a:bodyPr>
            <a:normAutofit/>
          </a:bodyPr>
          <a:lstStyle/>
          <a:p>
            <a:r>
              <a:rPr lang="en-US" sz="2000" dirty="0" smtClean="0">
                <a:solidFill>
                  <a:srgbClr val="000000"/>
                </a:solidFill>
              </a:rPr>
              <a:t>In the constructed environment different textures are used to emphasize or de-emphasize adjacent textures. </a:t>
            </a:r>
          </a:p>
          <a:p>
            <a:endParaRPr lang="en-US" sz="2000" dirty="0" smtClean="0">
              <a:solidFill>
                <a:srgbClr val="000000"/>
              </a:solidFill>
            </a:endParaRPr>
          </a:p>
          <a:p>
            <a:r>
              <a:rPr lang="en-US" sz="2000" dirty="0" smtClean="0">
                <a:solidFill>
                  <a:srgbClr val="000000"/>
                </a:solidFill>
              </a:rPr>
              <a:t>Contrast will enhance the perceived smoothness and roughness of other textures. </a:t>
            </a:r>
          </a:p>
          <a:p>
            <a:endParaRPr lang="en-US" dirty="0" smtClean="0"/>
          </a:p>
          <a:p>
            <a:endParaRPr lang="en-US" sz="2800" dirty="0" smtClean="0"/>
          </a:p>
        </p:txBody>
      </p:sp>
      <p:sp>
        <p:nvSpPr>
          <p:cNvPr id="2" name="Content Placeholder 1"/>
          <p:cNvSpPr>
            <a:spLocks noGrp="1"/>
          </p:cNvSpPr>
          <p:nvPr>
            <p:ph sz="half" idx="2"/>
          </p:nvPr>
        </p:nvSpPr>
        <p:spPr/>
        <p:txBody>
          <a:bodyPr/>
          <a:lstStyle/>
          <a:p>
            <a:endParaRPr lang="en-US"/>
          </a:p>
        </p:txBody>
      </p:sp>
      <p:pic>
        <p:nvPicPr>
          <p:cNvPr id="15364" name="Picture 7" descr="comp"/>
          <p:cNvPicPr>
            <a:picLocks noChangeAspect="1" noChangeArrowheads="1"/>
          </p:cNvPicPr>
          <p:nvPr/>
        </p:nvPicPr>
        <p:blipFill>
          <a:blip r:embed="rId2" cstate="print"/>
          <a:srcRect/>
          <a:stretch>
            <a:fillRect/>
          </a:stretch>
        </p:blipFill>
        <p:spPr bwMode="auto">
          <a:xfrm>
            <a:off x="5486400" y="1600200"/>
            <a:ext cx="2895600" cy="4586248"/>
          </a:xfrm>
          <a:prstGeom prst="rect">
            <a:avLst/>
          </a:prstGeom>
          <a:noFill/>
          <a:ln w="9525">
            <a:no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normAutofit/>
          </a:bodyPr>
          <a:lstStyle/>
          <a:p>
            <a:pPr fontAlgn="auto">
              <a:spcAft>
                <a:spcPts val="0"/>
              </a:spcAft>
              <a:defRPr/>
            </a:pPr>
            <a:r>
              <a:rPr lang="en-US" dirty="0" smtClean="0"/>
              <a:t>Texture</a:t>
            </a:r>
          </a:p>
        </p:txBody>
      </p:sp>
      <p:sp>
        <p:nvSpPr>
          <p:cNvPr id="16387" name="Rectangle 3"/>
          <p:cNvSpPr>
            <a:spLocks noGrp="1" noChangeArrowheads="1"/>
          </p:cNvSpPr>
          <p:nvPr>
            <p:ph sz="half" idx="1"/>
          </p:nvPr>
        </p:nvSpPr>
        <p:spPr/>
        <p:txBody>
          <a:bodyPr>
            <a:normAutofit/>
          </a:bodyPr>
          <a:lstStyle/>
          <a:p>
            <a:r>
              <a:rPr lang="en-US" sz="2400" dirty="0" smtClean="0">
                <a:solidFill>
                  <a:srgbClr val="000000"/>
                </a:solidFill>
              </a:rPr>
              <a:t>All materials have an inherent texture. </a:t>
            </a:r>
          </a:p>
          <a:p>
            <a:r>
              <a:rPr lang="en-US" sz="2400" dirty="0" smtClean="0">
                <a:solidFill>
                  <a:srgbClr val="000000"/>
                </a:solidFill>
              </a:rPr>
              <a:t>The combination of textures defines part of the experience of the space. (In combination with light, form, and color)</a:t>
            </a:r>
          </a:p>
          <a:p>
            <a:endParaRPr lang="en-US" sz="2400" dirty="0" smtClean="0">
              <a:solidFill>
                <a:srgbClr val="000000"/>
              </a:solidFill>
            </a:endParaRPr>
          </a:p>
          <a:p>
            <a:r>
              <a:rPr lang="en-US" sz="2400" dirty="0" smtClean="0">
                <a:solidFill>
                  <a:srgbClr val="000000"/>
                </a:solidFill>
              </a:rPr>
              <a:t>Textures and patterns can relate to the scale of the space.   </a:t>
            </a:r>
          </a:p>
          <a:p>
            <a:endParaRPr lang="en-US" sz="2800" dirty="0" smtClean="0"/>
          </a:p>
          <a:p>
            <a:endParaRPr lang="en-US" sz="2800" dirty="0" smtClean="0"/>
          </a:p>
        </p:txBody>
      </p:sp>
      <p:sp>
        <p:nvSpPr>
          <p:cNvPr id="2" name="Content Placeholder 1"/>
          <p:cNvSpPr>
            <a:spLocks noGrp="1"/>
          </p:cNvSpPr>
          <p:nvPr>
            <p:ph sz="half" idx="2"/>
          </p:nvPr>
        </p:nvSpPr>
        <p:spPr/>
        <p:txBody>
          <a:bodyPr>
            <a:normAutofit/>
          </a:bodyPr>
          <a:lstStyle/>
          <a:p>
            <a:endParaRPr lang="en-US" dirty="0"/>
          </a:p>
        </p:txBody>
      </p:sp>
      <p:pic>
        <p:nvPicPr>
          <p:cNvPr id="16388" name="Picture 6" descr="text"/>
          <p:cNvPicPr>
            <a:picLocks noChangeAspect="1" noChangeArrowheads="1"/>
          </p:cNvPicPr>
          <p:nvPr/>
        </p:nvPicPr>
        <p:blipFill>
          <a:blip r:embed="rId2" cstate="print"/>
          <a:srcRect/>
          <a:stretch>
            <a:fillRect/>
          </a:stretch>
        </p:blipFill>
        <p:spPr bwMode="auto">
          <a:xfrm>
            <a:off x="5638800" y="1600200"/>
            <a:ext cx="2971800" cy="4383932"/>
          </a:xfrm>
          <a:prstGeom prst="rect">
            <a:avLst/>
          </a:prstGeom>
          <a:noFill/>
          <a:ln w="9525">
            <a:noFill/>
            <a:miter lim="800000"/>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ctrTitle"/>
          </p:nvPr>
        </p:nvSpPr>
        <p:spPr>
          <a:xfrm>
            <a:off x="0" y="-304800"/>
            <a:ext cx="7772400" cy="1470025"/>
          </a:xfrm>
        </p:spPr>
        <p:txBody>
          <a:bodyPr>
            <a:normAutofit/>
          </a:bodyPr>
          <a:lstStyle/>
          <a:p>
            <a:pPr fontAlgn="auto">
              <a:spcAft>
                <a:spcPts val="0"/>
              </a:spcAft>
              <a:defRPr/>
            </a:pPr>
            <a:r>
              <a:rPr lang="en-US" dirty="0" smtClean="0"/>
              <a:t>Texture</a:t>
            </a:r>
          </a:p>
        </p:txBody>
      </p:sp>
      <p:sp>
        <p:nvSpPr>
          <p:cNvPr id="17411" name="Rectangle 3"/>
          <p:cNvSpPr>
            <a:spLocks noGrp="1" noChangeArrowheads="1"/>
          </p:cNvSpPr>
          <p:nvPr>
            <p:ph type="subTitle" idx="1"/>
          </p:nvPr>
        </p:nvSpPr>
        <p:spPr>
          <a:xfrm>
            <a:off x="533400" y="838200"/>
            <a:ext cx="7620000" cy="1524000"/>
          </a:xfrm>
        </p:spPr>
        <p:txBody>
          <a:bodyPr/>
          <a:lstStyle/>
          <a:p>
            <a:r>
              <a:rPr lang="en-US" dirty="0" smtClean="0">
                <a:solidFill>
                  <a:srgbClr val="000000"/>
                </a:solidFill>
              </a:rPr>
              <a:t>The combination of textures can create visual interest.    </a:t>
            </a:r>
          </a:p>
          <a:p>
            <a:endParaRPr lang="en-US" sz="2800" dirty="0" smtClean="0"/>
          </a:p>
          <a:p>
            <a:endParaRPr lang="en-US" sz="2800" dirty="0" smtClean="0"/>
          </a:p>
        </p:txBody>
      </p:sp>
      <p:pic>
        <p:nvPicPr>
          <p:cNvPr id="17412" name="Picture 10" descr="016"/>
          <p:cNvPicPr>
            <a:picLocks noChangeAspect="1" noChangeArrowheads="1"/>
          </p:cNvPicPr>
          <p:nvPr/>
        </p:nvPicPr>
        <p:blipFill>
          <a:blip r:embed="rId2" cstate="print"/>
          <a:srcRect/>
          <a:stretch>
            <a:fillRect/>
          </a:stretch>
        </p:blipFill>
        <p:spPr bwMode="auto">
          <a:xfrm>
            <a:off x="914400" y="1752600"/>
            <a:ext cx="7162800" cy="4498141"/>
          </a:xfrm>
          <a:prstGeom prst="rect">
            <a:avLst/>
          </a:prstGeom>
          <a:noFill/>
          <a:ln w="9525">
            <a:noFill/>
            <a:miter lim="800000"/>
            <a:headEnd/>
            <a:tailEnd/>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normAutofit/>
          </a:bodyPr>
          <a:lstStyle/>
          <a:p>
            <a:pPr fontAlgn="auto">
              <a:spcAft>
                <a:spcPts val="0"/>
              </a:spcAft>
              <a:defRPr/>
            </a:pPr>
            <a:r>
              <a:rPr lang="en-US" sz="3200" dirty="0" smtClean="0"/>
              <a:t>Architectural and Interior Lighting</a:t>
            </a:r>
          </a:p>
        </p:txBody>
      </p:sp>
      <p:sp>
        <p:nvSpPr>
          <p:cNvPr id="19459" name="Rectangle 3"/>
          <p:cNvSpPr>
            <a:spLocks noGrp="1" noChangeArrowheads="1"/>
          </p:cNvSpPr>
          <p:nvPr>
            <p:ph idx="1"/>
          </p:nvPr>
        </p:nvSpPr>
        <p:spPr/>
        <p:txBody>
          <a:bodyPr/>
          <a:lstStyle/>
          <a:p>
            <a:r>
              <a:rPr lang="en-US" dirty="0" smtClean="0">
                <a:solidFill>
                  <a:srgbClr val="000000"/>
                </a:solidFill>
              </a:rPr>
              <a:t>Lighting reveals space, form, material, and experience in the built environment. </a:t>
            </a:r>
          </a:p>
          <a:p>
            <a:endParaRPr lang="en-US" sz="2800" dirty="0" smtClean="0"/>
          </a:p>
        </p:txBody>
      </p:sp>
      <p:pic>
        <p:nvPicPr>
          <p:cNvPr id="19460" name="Picture 6" descr="stone"/>
          <p:cNvPicPr>
            <a:picLocks noChangeAspect="1" noChangeArrowheads="1"/>
          </p:cNvPicPr>
          <p:nvPr/>
        </p:nvPicPr>
        <p:blipFill>
          <a:blip r:embed="rId2" cstate="print"/>
          <a:srcRect/>
          <a:stretch>
            <a:fillRect/>
          </a:stretch>
        </p:blipFill>
        <p:spPr bwMode="auto">
          <a:xfrm>
            <a:off x="5791200" y="2971800"/>
            <a:ext cx="2895600" cy="2208213"/>
          </a:xfrm>
          <a:prstGeom prst="rect">
            <a:avLst/>
          </a:prstGeom>
          <a:noFill/>
          <a:ln w="9525">
            <a:noFill/>
            <a:miter lim="800000"/>
            <a:headEnd/>
            <a:tailEnd/>
          </a:ln>
        </p:spPr>
      </p:pic>
      <p:pic>
        <p:nvPicPr>
          <p:cNvPr id="19461" name="Picture 7" descr="livingroom"/>
          <p:cNvPicPr>
            <a:picLocks noChangeAspect="1" noChangeArrowheads="1"/>
          </p:cNvPicPr>
          <p:nvPr/>
        </p:nvPicPr>
        <p:blipFill>
          <a:blip r:embed="rId3" cstate="print"/>
          <a:srcRect/>
          <a:stretch>
            <a:fillRect/>
          </a:stretch>
        </p:blipFill>
        <p:spPr bwMode="auto">
          <a:xfrm>
            <a:off x="685800" y="2971800"/>
            <a:ext cx="2212975" cy="3505200"/>
          </a:xfrm>
          <a:prstGeom prst="rect">
            <a:avLst/>
          </a:prstGeom>
          <a:noFill/>
          <a:ln w="9525">
            <a:noFill/>
            <a:miter lim="800000"/>
            <a:headEnd/>
            <a:tailEnd/>
          </a:ln>
        </p:spPr>
      </p:pic>
      <p:pic>
        <p:nvPicPr>
          <p:cNvPr id="19462" name="Picture 8" descr="livingroom2"/>
          <p:cNvPicPr>
            <a:picLocks noChangeAspect="1" noChangeArrowheads="1"/>
          </p:cNvPicPr>
          <p:nvPr/>
        </p:nvPicPr>
        <p:blipFill>
          <a:blip r:embed="rId4" cstate="print"/>
          <a:srcRect/>
          <a:stretch>
            <a:fillRect/>
          </a:stretch>
        </p:blipFill>
        <p:spPr bwMode="auto">
          <a:xfrm>
            <a:off x="3200400" y="2971800"/>
            <a:ext cx="2341563" cy="3352800"/>
          </a:xfrm>
          <a:prstGeom prst="rect">
            <a:avLst/>
          </a:prstGeom>
          <a:noFill/>
          <a:ln w="9525">
            <a:noFill/>
            <a:miter lim="800000"/>
            <a:headEnd/>
            <a:tailEnd/>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normAutofit/>
          </a:bodyPr>
          <a:lstStyle/>
          <a:p>
            <a:pPr fontAlgn="auto">
              <a:spcAft>
                <a:spcPts val="0"/>
              </a:spcAft>
              <a:defRPr/>
            </a:pPr>
            <a:r>
              <a:rPr lang="en-US" dirty="0" smtClean="0"/>
              <a:t>Lighting</a:t>
            </a:r>
          </a:p>
        </p:txBody>
      </p:sp>
      <p:sp>
        <p:nvSpPr>
          <p:cNvPr id="20483" name="Rectangle 3"/>
          <p:cNvSpPr>
            <a:spLocks noGrp="1" noChangeArrowheads="1"/>
          </p:cNvSpPr>
          <p:nvPr>
            <p:ph sz="half" idx="1"/>
          </p:nvPr>
        </p:nvSpPr>
        <p:spPr/>
        <p:txBody>
          <a:bodyPr/>
          <a:lstStyle/>
          <a:p>
            <a:r>
              <a:rPr lang="en-US" sz="2400" dirty="0" smtClean="0">
                <a:solidFill>
                  <a:srgbClr val="000000"/>
                </a:solidFill>
              </a:rPr>
              <a:t>The design of lighting can be divided into three broad categories:</a:t>
            </a:r>
          </a:p>
          <a:p>
            <a:endParaRPr lang="en-US" sz="2400" dirty="0" smtClean="0">
              <a:solidFill>
                <a:srgbClr val="000000"/>
              </a:solidFill>
            </a:endParaRPr>
          </a:p>
          <a:p>
            <a:r>
              <a:rPr lang="en-US" sz="2400" b="1" dirty="0" smtClean="0">
                <a:solidFill>
                  <a:srgbClr val="000000"/>
                </a:solidFill>
              </a:rPr>
              <a:t>Ambient</a:t>
            </a:r>
            <a:r>
              <a:rPr lang="en-US" sz="2400" dirty="0" smtClean="0">
                <a:solidFill>
                  <a:srgbClr val="000000"/>
                </a:solidFill>
              </a:rPr>
              <a:t> (“General” overall lighting)</a:t>
            </a:r>
          </a:p>
          <a:p>
            <a:r>
              <a:rPr lang="en-US" sz="2400" b="1" dirty="0" smtClean="0">
                <a:solidFill>
                  <a:srgbClr val="000000"/>
                </a:solidFill>
              </a:rPr>
              <a:t>Task</a:t>
            </a:r>
            <a:r>
              <a:rPr lang="en-US" sz="2400" dirty="0" smtClean="0">
                <a:solidFill>
                  <a:srgbClr val="000000"/>
                </a:solidFill>
              </a:rPr>
              <a:t> (light for specific “local” activities.)</a:t>
            </a:r>
          </a:p>
          <a:p>
            <a:r>
              <a:rPr lang="en-US" sz="2400" b="1" dirty="0" smtClean="0">
                <a:solidFill>
                  <a:srgbClr val="000000"/>
                </a:solidFill>
              </a:rPr>
              <a:t>Accent </a:t>
            </a:r>
            <a:r>
              <a:rPr lang="en-US" sz="2400" dirty="0" smtClean="0">
                <a:solidFill>
                  <a:srgbClr val="000000"/>
                </a:solidFill>
              </a:rPr>
              <a:t>(Light for visual interest.)</a:t>
            </a:r>
          </a:p>
          <a:p>
            <a:endParaRPr lang="en-US" sz="2400" dirty="0" smtClean="0"/>
          </a:p>
        </p:txBody>
      </p:sp>
      <p:sp>
        <p:nvSpPr>
          <p:cNvPr id="2" name="Content Placeholder 1"/>
          <p:cNvSpPr>
            <a:spLocks noGrp="1"/>
          </p:cNvSpPr>
          <p:nvPr>
            <p:ph sz="half" idx="2"/>
          </p:nvPr>
        </p:nvSpPr>
        <p:spPr/>
        <p:txBody>
          <a:bodyPr/>
          <a:lstStyle/>
          <a:p>
            <a:endParaRPr lang="en-US"/>
          </a:p>
        </p:txBody>
      </p:sp>
      <p:pic>
        <p:nvPicPr>
          <p:cNvPr id="20484" name="Picture 6" descr="livingroom"/>
          <p:cNvPicPr>
            <a:picLocks noChangeAspect="1" noChangeArrowheads="1"/>
          </p:cNvPicPr>
          <p:nvPr/>
        </p:nvPicPr>
        <p:blipFill>
          <a:blip r:embed="rId2" cstate="print"/>
          <a:srcRect/>
          <a:stretch>
            <a:fillRect/>
          </a:stretch>
        </p:blipFill>
        <p:spPr bwMode="auto">
          <a:xfrm>
            <a:off x="5486400" y="1600200"/>
            <a:ext cx="3128137" cy="4953000"/>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1800" i="1" dirty="0">
                <a:latin typeface="Arial"/>
                <a:cs typeface="Arial"/>
              </a:rPr>
              <a:t>Design and Culture</a:t>
            </a:r>
            <a:r>
              <a:rPr lang="en-US" sz="1800" dirty="0">
                <a:latin typeface="Arial"/>
                <a:cs typeface="Arial"/>
              </a:rPr>
              <a:t>, </a:t>
            </a:r>
            <a:r>
              <a:rPr lang="en-US" sz="1800" dirty="0" smtClean="0">
                <a:latin typeface="Arial"/>
                <a:cs typeface="Arial"/>
              </a:rPr>
              <a:t>a journal dedicated </a:t>
            </a:r>
            <a:r>
              <a:rPr lang="en-US" sz="1800" dirty="0">
                <a:latin typeface="Arial"/>
                <a:cs typeface="Arial"/>
              </a:rPr>
              <a:t>to investigating the way that design impacts and is impacted by culture, nurturing the study of design history and criticism, and encouraging better communication between the professional and academic design communities. </a:t>
            </a:r>
          </a:p>
        </p:txBody>
      </p:sp>
      <p:pic>
        <p:nvPicPr>
          <p:cNvPr id="5" name="Content Placeholder 4"/>
          <p:cNvPicPr>
            <a:picLocks noGrp="1" noChangeAspect="1"/>
          </p:cNvPicPr>
          <p:nvPr>
            <p:ph idx="1"/>
          </p:nvPr>
        </p:nvPicPr>
        <p:blipFill>
          <a:blip r:embed="rId2"/>
          <a:srcRect l="-8862" r="-8862"/>
          <a:stretch>
            <a:fillRect/>
          </a:stretch>
        </p:blipFill>
        <p:spPr/>
      </p:pic>
    </p:spTree>
    <p:extLst>
      <p:ext uri="{BB962C8B-B14F-4D97-AF65-F5344CB8AC3E}">
        <p14:creationId xmlns:p14="http://schemas.microsoft.com/office/powerpoint/2010/main" val="155653086"/>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0" y="-304800"/>
            <a:ext cx="7772400" cy="1470025"/>
          </a:xfrm>
        </p:spPr>
        <p:txBody>
          <a:bodyPr>
            <a:normAutofit/>
          </a:bodyPr>
          <a:lstStyle/>
          <a:p>
            <a:pPr fontAlgn="auto">
              <a:spcAft>
                <a:spcPts val="0"/>
              </a:spcAft>
              <a:defRPr/>
            </a:pPr>
            <a:r>
              <a:rPr lang="en-US" sz="4000" dirty="0" smtClean="0"/>
              <a:t>Lighting</a:t>
            </a:r>
          </a:p>
        </p:txBody>
      </p:sp>
      <p:sp>
        <p:nvSpPr>
          <p:cNvPr id="21507" name="Rectangle 3"/>
          <p:cNvSpPr>
            <a:spLocks noGrp="1" noChangeArrowheads="1"/>
          </p:cNvSpPr>
          <p:nvPr>
            <p:ph type="subTitle" idx="1"/>
          </p:nvPr>
        </p:nvSpPr>
        <p:spPr>
          <a:xfrm>
            <a:off x="304800" y="990600"/>
            <a:ext cx="3657600" cy="5867400"/>
          </a:xfrm>
        </p:spPr>
        <p:txBody>
          <a:bodyPr/>
          <a:lstStyle/>
          <a:p>
            <a:r>
              <a:rPr lang="en-US" sz="2800" dirty="0" smtClean="0">
                <a:solidFill>
                  <a:srgbClr val="000000"/>
                </a:solidFill>
              </a:rPr>
              <a:t>Ambient (“General” overall lighting)</a:t>
            </a:r>
          </a:p>
          <a:p>
            <a:endParaRPr lang="en-US" sz="2800" dirty="0" smtClean="0"/>
          </a:p>
          <a:p>
            <a:endParaRPr lang="en-US" sz="2400" dirty="0" smtClean="0"/>
          </a:p>
        </p:txBody>
      </p:sp>
      <p:pic>
        <p:nvPicPr>
          <p:cNvPr id="21508" name="Picture 6" descr="livingroom3"/>
          <p:cNvPicPr>
            <a:picLocks noChangeAspect="1" noChangeArrowheads="1"/>
          </p:cNvPicPr>
          <p:nvPr/>
        </p:nvPicPr>
        <p:blipFill>
          <a:blip r:embed="rId2" cstate="print"/>
          <a:srcRect/>
          <a:stretch>
            <a:fillRect/>
          </a:stretch>
        </p:blipFill>
        <p:spPr bwMode="auto">
          <a:xfrm>
            <a:off x="3810000" y="1143000"/>
            <a:ext cx="5181600" cy="4446588"/>
          </a:xfrm>
          <a:prstGeom prst="rect">
            <a:avLst/>
          </a:prstGeom>
          <a:noFill/>
          <a:ln w="9525">
            <a:noFill/>
            <a:miter lim="800000"/>
            <a:headEnd/>
            <a:tailEnd/>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ctrTitle"/>
          </p:nvPr>
        </p:nvSpPr>
        <p:spPr>
          <a:xfrm>
            <a:off x="0" y="-304800"/>
            <a:ext cx="7772400" cy="1470025"/>
          </a:xfrm>
        </p:spPr>
        <p:txBody>
          <a:bodyPr>
            <a:normAutofit/>
          </a:bodyPr>
          <a:lstStyle/>
          <a:p>
            <a:pPr fontAlgn="auto">
              <a:spcAft>
                <a:spcPts val="0"/>
              </a:spcAft>
              <a:defRPr/>
            </a:pPr>
            <a:r>
              <a:rPr lang="en-US" sz="4000" dirty="0" smtClean="0"/>
              <a:t>Lighting</a:t>
            </a:r>
          </a:p>
        </p:txBody>
      </p:sp>
      <p:sp>
        <p:nvSpPr>
          <p:cNvPr id="22531" name="Rectangle 3"/>
          <p:cNvSpPr>
            <a:spLocks noGrp="1" noChangeArrowheads="1"/>
          </p:cNvSpPr>
          <p:nvPr>
            <p:ph type="subTitle" idx="1"/>
          </p:nvPr>
        </p:nvSpPr>
        <p:spPr>
          <a:xfrm>
            <a:off x="381000" y="990600"/>
            <a:ext cx="3657600" cy="5867400"/>
          </a:xfrm>
        </p:spPr>
        <p:txBody>
          <a:bodyPr/>
          <a:lstStyle/>
          <a:p>
            <a:endParaRPr lang="en-US" sz="2800" dirty="0" smtClean="0">
              <a:solidFill>
                <a:srgbClr val="000000"/>
              </a:solidFill>
            </a:endParaRPr>
          </a:p>
          <a:p>
            <a:r>
              <a:rPr lang="en-US" sz="2800" dirty="0" smtClean="0">
                <a:solidFill>
                  <a:srgbClr val="000000"/>
                </a:solidFill>
              </a:rPr>
              <a:t>Task (light for specific “local” activities.)</a:t>
            </a:r>
          </a:p>
          <a:p>
            <a:endParaRPr lang="en-US" sz="2800" dirty="0" smtClean="0"/>
          </a:p>
          <a:p>
            <a:endParaRPr lang="en-US" sz="2400" dirty="0" smtClean="0"/>
          </a:p>
        </p:txBody>
      </p:sp>
      <p:pic>
        <p:nvPicPr>
          <p:cNvPr id="22532" name="Picture 6" descr="kitchen"/>
          <p:cNvPicPr>
            <a:picLocks noChangeAspect="1" noChangeArrowheads="1"/>
          </p:cNvPicPr>
          <p:nvPr/>
        </p:nvPicPr>
        <p:blipFill>
          <a:blip r:embed="rId2" cstate="print"/>
          <a:srcRect/>
          <a:stretch>
            <a:fillRect/>
          </a:stretch>
        </p:blipFill>
        <p:spPr bwMode="auto">
          <a:xfrm>
            <a:off x="4648200" y="914400"/>
            <a:ext cx="4359275" cy="5715000"/>
          </a:xfrm>
          <a:prstGeom prst="rect">
            <a:avLst/>
          </a:prstGeom>
          <a:noFill/>
          <a:ln w="9525">
            <a:noFill/>
            <a:miter lim="800000"/>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ctrTitle"/>
          </p:nvPr>
        </p:nvSpPr>
        <p:spPr>
          <a:xfrm>
            <a:off x="0" y="-304800"/>
            <a:ext cx="7772400" cy="1470025"/>
          </a:xfrm>
        </p:spPr>
        <p:txBody>
          <a:bodyPr>
            <a:normAutofit/>
          </a:bodyPr>
          <a:lstStyle/>
          <a:p>
            <a:pPr fontAlgn="auto">
              <a:spcAft>
                <a:spcPts val="0"/>
              </a:spcAft>
              <a:defRPr/>
            </a:pPr>
            <a:r>
              <a:rPr lang="en-US" sz="4000" dirty="0" smtClean="0"/>
              <a:t>Lighting</a:t>
            </a:r>
          </a:p>
        </p:txBody>
      </p:sp>
      <p:sp>
        <p:nvSpPr>
          <p:cNvPr id="23555" name="Rectangle 3"/>
          <p:cNvSpPr>
            <a:spLocks noGrp="1" noChangeArrowheads="1"/>
          </p:cNvSpPr>
          <p:nvPr>
            <p:ph type="subTitle" idx="1"/>
          </p:nvPr>
        </p:nvSpPr>
        <p:spPr>
          <a:xfrm>
            <a:off x="1066800" y="990600"/>
            <a:ext cx="3200400" cy="5867400"/>
          </a:xfrm>
        </p:spPr>
        <p:txBody>
          <a:bodyPr/>
          <a:lstStyle/>
          <a:p>
            <a:r>
              <a:rPr lang="en-US" sz="2800" dirty="0" smtClean="0">
                <a:solidFill>
                  <a:srgbClr val="000000"/>
                </a:solidFill>
              </a:rPr>
              <a:t>Accent </a:t>
            </a:r>
          </a:p>
          <a:p>
            <a:r>
              <a:rPr lang="en-US" sz="2800" dirty="0" smtClean="0">
                <a:solidFill>
                  <a:srgbClr val="000000"/>
                </a:solidFill>
              </a:rPr>
              <a:t>(Light for visual interest.)</a:t>
            </a:r>
          </a:p>
          <a:p>
            <a:endParaRPr lang="en-US" sz="2800" dirty="0" smtClean="0"/>
          </a:p>
        </p:txBody>
      </p:sp>
      <p:pic>
        <p:nvPicPr>
          <p:cNvPr id="23556" name="Picture 6" descr="hall"/>
          <p:cNvPicPr>
            <a:picLocks noChangeAspect="1" noChangeArrowheads="1"/>
          </p:cNvPicPr>
          <p:nvPr/>
        </p:nvPicPr>
        <p:blipFill>
          <a:blip r:embed="rId2" cstate="print"/>
          <a:srcRect/>
          <a:stretch>
            <a:fillRect/>
          </a:stretch>
        </p:blipFill>
        <p:spPr bwMode="auto">
          <a:xfrm>
            <a:off x="5638800" y="990600"/>
            <a:ext cx="2867025" cy="5651500"/>
          </a:xfrm>
          <a:prstGeom prst="rect">
            <a:avLst/>
          </a:prstGeom>
          <a:noFill/>
          <a:ln w="9525">
            <a:noFill/>
            <a:miter lim="800000"/>
            <a:headEnd/>
            <a:tailEnd/>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Light can be a significant architectural element within an interior space. </a:t>
            </a:r>
            <a:endParaRPr lang="en-US" dirty="0"/>
          </a:p>
        </p:txBody>
      </p:sp>
      <p:sp>
        <p:nvSpPr>
          <p:cNvPr id="3" name="Content Placeholder 2"/>
          <p:cNvSpPr>
            <a:spLocks noGrp="1"/>
          </p:cNvSpPr>
          <p:nvPr>
            <p:ph idx="1"/>
          </p:nvPr>
        </p:nvSpPr>
        <p:spPr/>
        <p:txBody>
          <a:bodyPr/>
          <a:lstStyle/>
          <a:p>
            <a:r>
              <a:rPr lang="en-US" dirty="0" smtClean="0">
                <a:hlinkClick r:id="rId2"/>
              </a:rPr>
              <a:t>85 Broad Street New York City</a:t>
            </a:r>
            <a:endParaRPr lang="en-US" dirty="0" smtClean="0"/>
          </a:p>
          <a:p>
            <a:endParaRPr lang="en-US" dirty="0"/>
          </a:p>
          <a:p>
            <a:r>
              <a:rPr lang="en-US" dirty="0" smtClean="0">
                <a:hlinkClick r:id="rId3"/>
              </a:rPr>
              <a:t>2016 AL Design Awards: “Manus x Machina: Fashion in an Age of Technology”</a:t>
            </a:r>
            <a:endParaRPr lang="en-US" dirty="0" smtClean="0"/>
          </a:p>
          <a:p>
            <a:endParaRPr lang="en-US" dirty="0"/>
          </a:p>
          <a:p>
            <a:r>
              <a:rPr lang="en-US" dirty="0" smtClean="0">
                <a:hlinkClick r:id="rId4"/>
              </a:rPr>
              <a:t>Louvre Abu Dhabi: with interviews: 3:28 long</a:t>
            </a:r>
            <a:endParaRPr lang="en-US" dirty="0" smtClean="0"/>
          </a:p>
          <a:p>
            <a:endParaRPr lang="en-US" dirty="0"/>
          </a:p>
          <a:p>
            <a:r>
              <a:rPr lang="en-US" dirty="0" smtClean="0">
                <a:hlinkClick r:id="rId5"/>
              </a:rPr>
              <a:t>Louvre Abu Dhabi: video without the interviews: 2:49 long</a:t>
            </a:r>
            <a:endParaRPr lang="en-US" dirty="0"/>
          </a:p>
        </p:txBody>
      </p:sp>
    </p:spTree>
    <p:extLst>
      <p:ext uri="{BB962C8B-B14F-4D97-AF65-F5344CB8AC3E}">
        <p14:creationId xmlns:p14="http://schemas.microsoft.com/office/powerpoint/2010/main" val="33701139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a:xfrm>
            <a:off x="0" y="-533400"/>
            <a:ext cx="7772400" cy="1470025"/>
          </a:xfrm>
        </p:spPr>
        <p:txBody>
          <a:bodyPr>
            <a:normAutofit/>
          </a:bodyPr>
          <a:lstStyle/>
          <a:p>
            <a:pPr fontAlgn="auto">
              <a:spcAft>
                <a:spcPts val="0"/>
              </a:spcAft>
              <a:defRPr/>
            </a:pPr>
            <a:r>
              <a:rPr lang="en-US" sz="4000" dirty="0" smtClean="0"/>
              <a:t>Design Principles</a:t>
            </a:r>
          </a:p>
        </p:txBody>
      </p:sp>
      <p:sp>
        <p:nvSpPr>
          <p:cNvPr id="24579" name="Rectangle 3"/>
          <p:cNvSpPr>
            <a:spLocks noGrp="1" noChangeArrowheads="1"/>
          </p:cNvSpPr>
          <p:nvPr>
            <p:ph type="subTitle" idx="1"/>
          </p:nvPr>
        </p:nvSpPr>
        <p:spPr>
          <a:xfrm>
            <a:off x="0" y="838200"/>
            <a:ext cx="3657600" cy="5867400"/>
          </a:xfrm>
        </p:spPr>
        <p:txBody>
          <a:bodyPr>
            <a:normAutofit/>
          </a:bodyPr>
          <a:lstStyle/>
          <a:p>
            <a:r>
              <a:rPr lang="en-US" sz="2400" dirty="0" smtClean="0">
                <a:solidFill>
                  <a:srgbClr val="000000"/>
                </a:solidFill>
              </a:rPr>
              <a:t>Creating Patterns  and Relationships in Space With:</a:t>
            </a:r>
          </a:p>
          <a:p>
            <a:r>
              <a:rPr lang="en-US" sz="2400" dirty="0" smtClean="0">
                <a:solidFill>
                  <a:srgbClr val="000000"/>
                </a:solidFill>
              </a:rPr>
              <a:t>Proportion</a:t>
            </a:r>
          </a:p>
          <a:p>
            <a:r>
              <a:rPr lang="en-US" sz="2400" dirty="0" smtClean="0">
                <a:solidFill>
                  <a:srgbClr val="000000"/>
                </a:solidFill>
              </a:rPr>
              <a:t>Scale</a:t>
            </a:r>
          </a:p>
          <a:p>
            <a:r>
              <a:rPr lang="en-US" sz="2400" dirty="0" smtClean="0">
                <a:solidFill>
                  <a:srgbClr val="000000"/>
                </a:solidFill>
              </a:rPr>
              <a:t>Balance</a:t>
            </a:r>
          </a:p>
          <a:p>
            <a:r>
              <a:rPr lang="en-US" sz="2400" dirty="0" smtClean="0">
                <a:solidFill>
                  <a:srgbClr val="000000"/>
                </a:solidFill>
              </a:rPr>
              <a:t>Harmony</a:t>
            </a:r>
          </a:p>
          <a:p>
            <a:r>
              <a:rPr lang="en-US" sz="2400" dirty="0" smtClean="0">
                <a:solidFill>
                  <a:srgbClr val="000000"/>
                </a:solidFill>
              </a:rPr>
              <a:t>Unity and Variety</a:t>
            </a:r>
          </a:p>
          <a:p>
            <a:r>
              <a:rPr lang="en-US" sz="2400" dirty="0" smtClean="0">
                <a:solidFill>
                  <a:srgbClr val="000000"/>
                </a:solidFill>
              </a:rPr>
              <a:t>Rhythm</a:t>
            </a:r>
          </a:p>
          <a:p>
            <a:r>
              <a:rPr lang="en-US" sz="2400" dirty="0" smtClean="0">
                <a:solidFill>
                  <a:srgbClr val="000000"/>
                </a:solidFill>
              </a:rPr>
              <a:t>Emphasis</a:t>
            </a:r>
          </a:p>
          <a:p>
            <a:r>
              <a:rPr lang="en-US" sz="2400" i="1" dirty="0" smtClean="0">
                <a:solidFill>
                  <a:srgbClr val="000000"/>
                </a:solidFill>
              </a:rPr>
              <a:t>Patterns work together to make a whole.</a:t>
            </a:r>
          </a:p>
          <a:p>
            <a:endParaRPr lang="en-US" sz="2400" i="1" dirty="0" smtClean="0"/>
          </a:p>
        </p:txBody>
      </p:sp>
      <p:pic>
        <p:nvPicPr>
          <p:cNvPr id="24580" name="Picture 6" descr="prin"/>
          <p:cNvPicPr>
            <a:picLocks noChangeAspect="1" noChangeArrowheads="1"/>
          </p:cNvPicPr>
          <p:nvPr/>
        </p:nvPicPr>
        <p:blipFill>
          <a:blip r:embed="rId2" cstate="print"/>
          <a:srcRect/>
          <a:stretch>
            <a:fillRect/>
          </a:stretch>
        </p:blipFill>
        <p:spPr bwMode="auto">
          <a:xfrm>
            <a:off x="4876800" y="838200"/>
            <a:ext cx="4160837" cy="5867400"/>
          </a:xfrm>
          <a:prstGeom prst="rect">
            <a:avLst/>
          </a:prstGeom>
          <a:noFill/>
          <a:ln w="9525">
            <a:noFill/>
            <a:miter lim="800000"/>
            <a:headEnd/>
            <a:tailEnd/>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13" descr="sofa"/>
          <p:cNvPicPr>
            <a:picLocks noChangeAspect="1" noChangeArrowheads="1"/>
          </p:cNvPicPr>
          <p:nvPr/>
        </p:nvPicPr>
        <p:blipFill>
          <a:blip r:embed="rId2" cstate="print"/>
          <a:srcRect/>
          <a:stretch>
            <a:fillRect/>
          </a:stretch>
        </p:blipFill>
        <p:spPr bwMode="auto">
          <a:xfrm>
            <a:off x="1828800" y="304800"/>
            <a:ext cx="5562600" cy="5367338"/>
          </a:xfrm>
          <a:prstGeom prst="rect">
            <a:avLst/>
          </a:prstGeom>
          <a:noFill/>
          <a:ln w="9525">
            <a:noFill/>
            <a:miter lim="800000"/>
            <a:headEnd/>
            <a:tailEnd/>
          </a:ln>
        </p:spPr>
      </p:pic>
      <p:sp>
        <p:nvSpPr>
          <p:cNvPr id="25603" name="Text Box 15"/>
          <p:cNvSpPr txBox="1">
            <a:spLocks noChangeArrowheads="1"/>
          </p:cNvSpPr>
          <p:nvPr/>
        </p:nvSpPr>
        <p:spPr bwMode="auto">
          <a:xfrm>
            <a:off x="2362200" y="6019800"/>
            <a:ext cx="5562600" cy="701675"/>
          </a:xfrm>
          <a:prstGeom prst="rect">
            <a:avLst/>
          </a:prstGeom>
          <a:noFill/>
          <a:ln w="9525">
            <a:noFill/>
            <a:miter lim="800000"/>
            <a:headEnd/>
            <a:tailEnd/>
          </a:ln>
        </p:spPr>
        <p:txBody>
          <a:bodyPr>
            <a:spAutoFit/>
          </a:bodyPr>
          <a:lstStyle/>
          <a:p>
            <a:pPr algn="ctr">
              <a:spcBef>
                <a:spcPct val="50000"/>
              </a:spcBef>
            </a:pPr>
            <a:r>
              <a:rPr lang="en-US" sz="4000"/>
              <a:t>PROPORTION</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normAutofit fontScale="90000"/>
          </a:bodyPr>
          <a:lstStyle/>
          <a:p>
            <a:pPr fontAlgn="auto">
              <a:spcAft>
                <a:spcPts val="0"/>
              </a:spcAft>
              <a:defRPr/>
            </a:pPr>
            <a:r>
              <a:rPr lang="en-US" sz="4000" dirty="0" smtClean="0"/>
              <a:t/>
            </a:r>
            <a:br>
              <a:rPr lang="en-US" sz="4000" dirty="0" smtClean="0"/>
            </a:br>
            <a:r>
              <a:rPr lang="en-US" sz="3100" dirty="0" smtClean="0"/>
              <a:t>Design Principles</a:t>
            </a:r>
          </a:p>
        </p:txBody>
      </p:sp>
      <p:sp>
        <p:nvSpPr>
          <p:cNvPr id="26627" name="Rectangle 3"/>
          <p:cNvSpPr>
            <a:spLocks noGrp="1" noChangeArrowheads="1"/>
          </p:cNvSpPr>
          <p:nvPr>
            <p:ph idx="1"/>
          </p:nvPr>
        </p:nvSpPr>
        <p:spPr/>
        <p:txBody>
          <a:bodyPr/>
          <a:lstStyle/>
          <a:p>
            <a:r>
              <a:rPr lang="en-US" b="1" dirty="0" smtClean="0">
                <a:solidFill>
                  <a:srgbClr val="000000"/>
                </a:solidFill>
              </a:rPr>
              <a:t>Proportion</a:t>
            </a:r>
          </a:p>
          <a:p>
            <a:r>
              <a:rPr lang="en-US" dirty="0" smtClean="0">
                <a:solidFill>
                  <a:srgbClr val="000000"/>
                </a:solidFill>
              </a:rPr>
              <a:t>The apparent size of an object in relation to the other objects around it or the whole. </a:t>
            </a:r>
          </a:p>
          <a:p>
            <a:r>
              <a:rPr lang="en-US" dirty="0" smtClean="0">
                <a:solidFill>
                  <a:srgbClr val="000000"/>
                </a:solidFill>
              </a:rPr>
              <a:t>Large, small, thin, curved, edge, center, single, cluster….</a:t>
            </a:r>
          </a:p>
          <a:p>
            <a:endParaRPr lang="en-US" sz="2800" dirty="0" smtClean="0"/>
          </a:p>
          <a:p>
            <a:endParaRPr lang="en-US" sz="2800" dirty="0" smtClean="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ctrTitle"/>
          </p:nvPr>
        </p:nvSpPr>
        <p:spPr>
          <a:xfrm>
            <a:off x="0" y="-304800"/>
            <a:ext cx="7772400" cy="1470025"/>
          </a:xfrm>
        </p:spPr>
        <p:txBody>
          <a:bodyPr>
            <a:normAutofit/>
          </a:bodyPr>
          <a:lstStyle/>
          <a:p>
            <a:pPr fontAlgn="auto">
              <a:spcAft>
                <a:spcPts val="0"/>
              </a:spcAft>
              <a:defRPr/>
            </a:pPr>
            <a:r>
              <a:rPr lang="en-US" sz="4000" dirty="0" smtClean="0"/>
              <a:t>Design Principles</a:t>
            </a:r>
          </a:p>
        </p:txBody>
      </p:sp>
      <p:sp>
        <p:nvSpPr>
          <p:cNvPr id="28675" name="Rectangle 3"/>
          <p:cNvSpPr>
            <a:spLocks noGrp="1" noChangeArrowheads="1"/>
          </p:cNvSpPr>
          <p:nvPr>
            <p:ph type="subTitle" idx="1"/>
          </p:nvPr>
        </p:nvSpPr>
        <p:spPr>
          <a:xfrm>
            <a:off x="381000" y="990600"/>
            <a:ext cx="3657600" cy="5867400"/>
          </a:xfrm>
        </p:spPr>
        <p:txBody>
          <a:bodyPr/>
          <a:lstStyle/>
          <a:p>
            <a:r>
              <a:rPr lang="en-US" sz="2800" b="1" dirty="0" smtClean="0">
                <a:solidFill>
                  <a:srgbClr val="000000"/>
                </a:solidFill>
              </a:rPr>
              <a:t>Proportion</a:t>
            </a:r>
          </a:p>
          <a:p>
            <a:endParaRPr lang="en-US" sz="2800" b="1" dirty="0" smtClean="0">
              <a:solidFill>
                <a:srgbClr val="000000"/>
              </a:solidFill>
            </a:endParaRPr>
          </a:p>
          <a:p>
            <a:r>
              <a:rPr lang="en-US" sz="2800" dirty="0" smtClean="0">
                <a:solidFill>
                  <a:srgbClr val="000000"/>
                </a:solidFill>
              </a:rPr>
              <a:t>The head may be used as a proportional element to understand the “ideal” human figure. </a:t>
            </a:r>
          </a:p>
          <a:p>
            <a:endParaRPr lang="en-US" sz="2800" dirty="0" smtClean="0"/>
          </a:p>
          <a:p>
            <a:endParaRPr lang="en-US" sz="2800" dirty="0" smtClean="0"/>
          </a:p>
        </p:txBody>
      </p:sp>
      <p:pic>
        <p:nvPicPr>
          <p:cNvPr id="28676" name="Picture 12" descr="body"/>
          <p:cNvPicPr>
            <a:picLocks noChangeAspect="1" noChangeArrowheads="1"/>
          </p:cNvPicPr>
          <p:nvPr/>
        </p:nvPicPr>
        <p:blipFill>
          <a:blip r:embed="rId2" cstate="print"/>
          <a:srcRect/>
          <a:stretch>
            <a:fillRect/>
          </a:stretch>
        </p:blipFill>
        <p:spPr bwMode="auto">
          <a:xfrm>
            <a:off x="5867400" y="990600"/>
            <a:ext cx="2854325" cy="5638800"/>
          </a:xfrm>
          <a:prstGeom prst="rect">
            <a:avLst/>
          </a:prstGeom>
          <a:noFill/>
          <a:ln w="9525">
            <a:noFill/>
            <a:miter lim="800000"/>
            <a:headEnd/>
            <a:tailEnd/>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ctrTitle"/>
          </p:nvPr>
        </p:nvSpPr>
        <p:spPr>
          <a:xfrm>
            <a:off x="0" y="-735013"/>
            <a:ext cx="7772400" cy="1470026"/>
          </a:xfrm>
        </p:spPr>
        <p:txBody>
          <a:bodyPr>
            <a:normAutofit/>
          </a:bodyPr>
          <a:lstStyle/>
          <a:p>
            <a:pPr fontAlgn="auto">
              <a:spcAft>
                <a:spcPts val="0"/>
              </a:spcAft>
              <a:defRPr/>
            </a:pPr>
            <a:r>
              <a:rPr lang="en-US" sz="4000" dirty="0" smtClean="0"/>
              <a:t/>
            </a:r>
            <a:br>
              <a:rPr lang="en-US" sz="4000" dirty="0" smtClean="0"/>
            </a:br>
            <a:r>
              <a:rPr lang="en-US" sz="4000" dirty="0" smtClean="0"/>
              <a:t>Design Principles</a:t>
            </a:r>
          </a:p>
        </p:txBody>
      </p:sp>
      <p:sp>
        <p:nvSpPr>
          <p:cNvPr id="29699" name="Rectangle 3"/>
          <p:cNvSpPr>
            <a:spLocks noGrp="1" noChangeArrowheads="1"/>
          </p:cNvSpPr>
          <p:nvPr>
            <p:ph type="subTitle" idx="1"/>
          </p:nvPr>
        </p:nvSpPr>
        <p:spPr>
          <a:xfrm>
            <a:off x="304800" y="990600"/>
            <a:ext cx="3657600" cy="5867400"/>
          </a:xfrm>
        </p:spPr>
        <p:txBody>
          <a:bodyPr/>
          <a:lstStyle/>
          <a:p>
            <a:r>
              <a:rPr lang="en-US" sz="2800" b="1" dirty="0" smtClean="0">
                <a:solidFill>
                  <a:srgbClr val="000000"/>
                </a:solidFill>
              </a:rPr>
              <a:t>Proportion</a:t>
            </a:r>
          </a:p>
          <a:p>
            <a:endParaRPr lang="en-US" sz="2800" b="1" dirty="0" smtClean="0">
              <a:solidFill>
                <a:srgbClr val="000000"/>
              </a:solidFill>
            </a:endParaRPr>
          </a:p>
          <a:p>
            <a:r>
              <a:rPr lang="en-US" sz="2800" dirty="0" smtClean="0">
                <a:solidFill>
                  <a:srgbClr val="000000"/>
                </a:solidFill>
              </a:rPr>
              <a:t>Proportionally thin and squat chairs designed by Charles </a:t>
            </a:r>
            <a:r>
              <a:rPr lang="en-US" sz="2800" dirty="0" err="1" smtClean="0">
                <a:solidFill>
                  <a:srgbClr val="000000"/>
                </a:solidFill>
              </a:rPr>
              <a:t>Rennie</a:t>
            </a:r>
            <a:r>
              <a:rPr lang="en-US" sz="2800" dirty="0" smtClean="0">
                <a:solidFill>
                  <a:srgbClr val="000000"/>
                </a:solidFill>
              </a:rPr>
              <a:t> Mackintosh. </a:t>
            </a:r>
          </a:p>
          <a:p>
            <a:endParaRPr lang="en-US" sz="2800" dirty="0" smtClean="0">
              <a:solidFill>
                <a:srgbClr val="000000"/>
              </a:solidFill>
            </a:endParaRPr>
          </a:p>
          <a:p>
            <a:r>
              <a:rPr lang="en-US" sz="2800" dirty="0" smtClean="0">
                <a:solidFill>
                  <a:srgbClr val="000000"/>
                </a:solidFill>
              </a:rPr>
              <a:t>Design of the elements in the chair enhance the thinness and squatness. </a:t>
            </a:r>
          </a:p>
          <a:p>
            <a:endParaRPr lang="en-US" sz="2800" dirty="0" smtClean="0">
              <a:solidFill>
                <a:srgbClr val="000000"/>
              </a:solidFill>
            </a:endParaRPr>
          </a:p>
          <a:p>
            <a:endParaRPr lang="en-US" sz="2800" dirty="0" smtClean="0"/>
          </a:p>
        </p:txBody>
      </p:sp>
      <p:pic>
        <p:nvPicPr>
          <p:cNvPr id="29700" name="Picture 7" descr="thin"/>
          <p:cNvPicPr>
            <a:picLocks noChangeAspect="1" noChangeArrowheads="1"/>
          </p:cNvPicPr>
          <p:nvPr/>
        </p:nvPicPr>
        <p:blipFill>
          <a:blip r:embed="rId2" cstate="print"/>
          <a:srcRect/>
          <a:stretch>
            <a:fillRect/>
          </a:stretch>
        </p:blipFill>
        <p:spPr bwMode="auto">
          <a:xfrm>
            <a:off x="4114800" y="1524000"/>
            <a:ext cx="2020888" cy="4138613"/>
          </a:xfrm>
          <a:prstGeom prst="rect">
            <a:avLst/>
          </a:prstGeom>
          <a:noFill/>
          <a:ln w="9525">
            <a:noFill/>
            <a:miter lim="800000"/>
            <a:headEnd/>
            <a:tailEnd/>
          </a:ln>
        </p:spPr>
      </p:pic>
      <p:pic>
        <p:nvPicPr>
          <p:cNvPr id="29701" name="Picture 8" descr="squat"/>
          <p:cNvPicPr>
            <a:picLocks noChangeAspect="1" noChangeArrowheads="1"/>
          </p:cNvPicPr>
          <p:nvPr/>
        </p:nvPicPr>
        <p:blipFill>
          <a:blip r:embed="rId3" cstate="print"/>
          <a:srcRect/>
          <a:stretch>
            <a:fillRect/>
          </a:stretch>
        </p:blipFill>
        <p:spPr bwMode="auto">
          <a:xfrm>
            <a:off x="6477000" y="2514600"/>
            <a:ext cx="2468563" cy="3124200"/>
          </a:xfrm>
          <a:prstGeom prst="rect">
            <a:avLst/>
          </a:prstGeom>
          <a:noFill/>
          <a:ln w="9525">
            <a:noFill/>
            <a:miter lim="800000"/>
            <a:headEnd/>
            <a:tailEnd/>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ctrTitle"/>
          </p:nvPr>
        </p:nvSpPr>
        <p:spPr>
          <a:xfrm>
            <a:off x="0" y="-304800"/>
            <a:ext cx="7772400" cy="1470025"/>
          </a:xfrm>
        </p:spPr>
        <p:txBody>
          <a:bodyPr>
            <a:normAutofit/>
          </a:bodyPr>
          <a:lstStyle/>
          <a:p>
            <a:pPr fontAlgn="auto">
              <a:spcAft>
                <a:spcPts val="0"/>
              </a:spcAft>
              <a:defRPr/>
            </a:pPr>
            <a:r>
              <a:rPr lang="en-US" sz="4000" smtClean="0"/>
              <a:t>Design Principles:</a:t>
            </a:r>
          </a:p>
        </p:txBody>
      </p:sp>
      <p:sp>
        <p:nvSpPr>
          <p:cNvPr id="30723" name="Rectangle 3"/>
          <p:cNvSpPr>
            <a:spLocks noGrp="1" noChangeArrowheads="1"/>
          </p:cNvSpPr>
          <p:nvPr>
            <p:ph type="subTitle" idx="1"/>
          </p:nvPr>
        </p:nvSpPr>
        <p:spPr>
          <a:xfrm>
            <a:off x="304800" y="762000"/>
            <a:ext cx="3657600" cy="5867400"/>
          </a:xfrm>
        </p:spPr>
        <p:txBody>
          <a:bodyPr/>
          <a:lstStyle/>
          <a:p>
            <a:r>
              <a:rPr lang="en-US" sz="2800" b="1" dirty="0" smtClean="0">
                <a:solidFill>
                  <a:srgbClr val="000000"/>
                </a:solidFill>
              </a:rPr>
              <a:t>Spatial Proportion </a:t>
            </a:r>
          </a:p>
          <a:p>
            <a:endParaRPr lang="en-US" sz="2800" b="1" dirty="0" smtClean="0">
              <a:solidFill>
                <a:srgbClr val="000000"/>
              </a:solidFill>
            </a:endParaRPr>
          </a:p>
          <a:p>
            <a:r>
              <a:rPr lang="en-US" sz="2800" dirty="0" smtClean="0">
                <a:solidFill>
                  <a:srgbClr val="000000"/>
                </a:solidFill>
              </a:rPr>
              <a:t>Proportionally thin, and visually delicate, furnishings contrasted with a thick, visually massive, wall. </a:t>
            </a:r>
          </a:p>
          <a:p>
            <a:endParaRPr lang="en-US" sz="2800" dirty="0" smtClean="0">
              <a:solidFill>
                <a:srgbClr val="000000"/>
              </a:solidFill>
            </a:endParaRPr>
          </a:p>
        </p:txBody>
      </p:sp>
      <p:pic>
        <p:nvPicPr>
          <p:cNvPr id="30724" name="Picture 8" descr="space"/>
          <p:cNvPicPr>
            <a:picLocks noChangeAspect="1" noChangeArrowheads="1"/>
          </p:cNvPicPr>
          <p:nvPr/>
        </p:nvPicPr>
        <p:blipFill>
          <a:blip r:embed="rId2" cstate="print"/>
          <a:srcRect/>
          <a:stretch>
            <a:fillRect/>
          </a:stretch>
        </p:blipFill>
        <p:spPr bwMode="auto">
          <a:xfrm>
            <a:off x="3886200" y="1371600"/>
            <a:ext cx="5257800" cy="3405188"/>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Geographic Context matters</a:t>
            </a:r>
            <a:endParaRPr lang="en-US" dirty="0"/>
          </a:p>
        </p:txBody>
      </p:sp>
      <p:pic>
        <p:nvPicPr>
          <p:cNvPr id="4" name="Content Placeholder 3"/>
          <p:cNvPicPr>
            <a:picLocks noGrp="1" noChangeAspect="1"/>
          </p:cNvPicPr>
          <p:nvPr>
            <p:ph idx="1"/>
          </p:nvPr>
        </p:nvPicPr>
        <p:blipFill>
          <a:blip r:embed="rId2"/>
          <a:srcRect l="-1216" r="-1216"/>
          <a:stretch>
            <a:fillRect/>
          </a:stretch>
        </p:blipFill>
        <p:spPr/>
      </p:pic>
    </p:spTree>
    <p:extLst>
      <p:ext uri="{BB962C8B-B14F-4D97-AF65-F5344CB8AC3E}">
        <p14:creationId xmlns:p14="http://schemas.microsoft.com/office/powerpoint/2010/main" val="2034761370"/>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ctrTitle"/>
          </p:nvPr>
        </p:nvSpPr>
        <p:spPr>
          <a:xfrm>
            <a:off x="0" y="-735013"/>
            <a:ext cx="7772400" cy="1470026"/>
          </a:xfrm>
        </p:spPr>
        <p:txBody>
          <a:bodyPr>
            <a:normAutofit/>
          </a:bodyPr>
          <a:lstStyle/>
          <a:p>
            <a:pPr fontAlgn="auto">
              <a:spcAft>
                <a:spcPts val="0"/>
              </a:spcAft>
              <a:defRPr/>
            </a:pPr>
            <a:r>
              <a:rPr lang="en-US" sz="4000" dirty="0" smtClean="0"/>
              <a:t/>
            </a:r>
            <a:br>
              <a:rPr lang="en-US" sz="4000" dirty="0" smtClean="0"/>
            </a:br>
            <a:r>
              <a:rPr lang="en-US" sz="4000" dirty="0" smtClean="0"/>
              <a:t>Design Principles</a:t>
            </a:r>
          </a:p>
        </p:txBody>
      </p:sp>
      <p:sp>
        <p:nvSpPr>
          <p:cNvPr id="31747" name="Rectangle 3"/>
          <p:cNvSpPr>
            <a:spLocks noGrp="1" noChangeArrowheads="1"/>
          </p:cNvSpPr>
          <p:nvPr>
            <p:ph type="subTitle" idx="1"/>
          </p:nvPr>
        </p:nvSpPr>
        <p:spPr>
          <a:xfrm>
            <a:off x="381000" y="685800"/>
            <a:ext cx="3657600" cy="5867400"/>
          </a:xfrm>
        </p:spPr>
        <p:txBody>
          <a:bodyPr>
            <a:normAutofit/>
          </a:bodyPr>
          <a:lstStyle/>
          <a:p>
            <a:r>
              <a:rPr lang="en-US" sz="2800" b="1" dirty="0" smtClean="0">
                <a:solidFill>
                  <a:srgbClr val="000000"/>
                </a:solidFill>
              </a:rPr>
              <a:t>Mathematical Proportion </a:t>
            </a:r>
          </a:p>
          <a:p>
            <a:r>
              <a:rPr lang="en-US" sz="2800" dirty="0" smtClean="0">
                <a:solidFill>
                  <a:srgbClr val="000000"/>
                </a:solidFill>
              </a:rPr>
              <a:t>Mathematical relationships are used to create proportional relationships.  </a:t>
            </a:r>
          </a:p>
          <a:p>
            <a:endParaRPr lang="en-US" sz="2800" dirty="0" smtClean="0"/>
          </a:p>
        </p:txBody>
      </p:sp>
      <p:pic>
        <p:nvPicPr>
          <p:cNvPr id="31748" name="Picture 7" descr="Parthenon"/>
          <p:cNvPicPr>
            <a:picLocks noChangeAspect="1" noChangeArrowheads="1"/>
          </p:cNvPicPr>
          <p:nvPr/>
        </p:nvPicPr>
        <p:blipFill>
          <a:blip r:embed="rId2" cstate="print"/>
          <a:srcRect/>
          <a:stretch>
            <a:fillRect/>
          </a:stretch>
        </p:blipFill>
        <p:spPr bwMode="auto">
          <a:xfrm>
            <a:off x="3962400" y="3810000"/>
            <a:ext cx="2971800" cy="2225675"/>
          </a:xfrm>
          <a:prstGeom prst="rect">
            <a:avLst/>
          </a:prstGeom>
          <a:noFill/>
          <a:ln w="9525">
            <a:noFill/>
            <a:miter lim="800000"/>
            <a:headEnd/>
            <a:tailEnd/>
          </a:ln>
        </p:spPr>
      </p:pic>
      <p:pic>
        <p:nvPicPr>
          <p:cNvPr id="31749" name="Picture 8" descr="golden"/>
          <p:cNvPicPr>
            <a:picLocks noChangeAspect="1" noChangeArrowheads="1"/>
          </p:cNvPicPr>
          <p:nvPr/>
        </p:nvPicPr>
        <p:blipFill>
          <a:blip r:embed="rId3" cstate="print"/>
          <a:srcRect/>
          <a:stretch>
            <a:fillRect/>
          </a:stretch>
        </p:blipFill>
        <p:spPr bwMode="auto">
          <a:xfrm>
            <a:off x="3962400" y="914400"/>
            <a:ext cx="3007185" cy="2716212"/>
          </a:xfrm>
          <a:prstGeom prst="rect">
            <a:avLst/>
          </a:prstGeom>
          <a:noFill/>
          <a:ln w="9525">
            <a:noFill/>
            <a:miter lim="800000"/>
            <a:headEnd/>
            <a:tailEnd/>
          </a:ln>
        </p:spPr>
      </p:pic>
      <p:pic>
        <p:nvPicPr>
          <p:cNvPr id="31750" name="Picture 9" descr="golden"/>
          <p:cNvPicPr>
            <a:picLocks noChangeAspect="1" noChangeArrowheads="1"/>
          </p:cNvPicPr>
          <p:nvPr/>
        </p:nvPicPr>
        <p:blipFill>
          <a:blip r:embed="rId4" cstate="print"/>
          <a:srcRect/>
          <a:stretch>
            <a:fillRect/>
          </a:stretch>
        </p:blipFill>
        <p:spPr bwMode="auto">
          <a:xfrm>
            <a:off x="762000" y="3810000"/>
            <a:ext cx="2633663" cy="1730375"/>
          </a:xfrm>
          <a:prstGeom prst="rect">
            <a:avLst/>
          </a:prstGeom>
          <a:noFill/>
          <a:ln w="9525">
            <a:noFill/>
            <a:miter lim="800000"/>
            <a:headEnd/>
            <a:tailEnd/>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Design Principles</a:t>
            </a:r>
            <a:endParaRPr lang="en-US" dirty="0"/>
          </a:p>
        </p:txBody>
      </p:sp>
      <p:sp>
        <p:nvSpPr>
          <p:cNvPr id="3" name="Content Placeholder 2"/>
          <p:cNvSpPr>
            <a:spLocks noGrp="1"/>
          </p:cNvSpPr>
          <p:nvPr>
            <p:ph idx="1"/>
          </p:nvPr>
        </p:nvSpPr>
        <p:spPr/>
        <p:txBody>
          <a:bodyPr/>
          <a:lstStyle/>
          <a:p>
            <a:r>
              <a:rPr lang="en-US" sz="2400" dirty="0"/>
              <a:t>A proportion known as the ‘Golden Section’ has been used, and explored, since the time of the ancient Greeks.  There are natural elements that have close, but not exact, correspondences with this proportion. </a:t>
            </a:r>
            <a:endParaRPr lang="en-US" sz="2400" dirty="0" smtClean="0"/>
          </a:p>
          <a:p>
            <a:endParaRPr lang="en-US" sz="2400" dirty="0"/>
          </a:p>
          <a:p>
            <a:r>
              <a:rPr lang="en-US" sz="2400" dirty="0" smtClean="0"/>
              <a:t>An Italian mathematician called Fibonacci (Leonardo of Pisa, 1201 AD) discovered </a:t>
            </a:r>
            <a:r>
              <a:rPr lang="en-US" sz="2400" dirty="0"/>
              <a:t>a mathematical series that uses the same proportion, of 1: 1.618, as the Golden Section.</a:t>
            </a:r>
          </a:p>
        </p:txBody>
      </p:sp>
    </p:spTree>
    <p:extLst>
      <p:ext uri="{BB962C8B-B14F-4D97-AF65-F5344CB8AC3E}">
        <p14:creationId xmlns:p14="http://schemas.microsoft.com/office/powerpoint/2010/main" val="11737428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ctrTitle"/>
          </p:nvPr>
        </p:nvSpPr>
        <p:spPr>
          <a:xfrm>
            <a:off x="0" y="-304800"/>
            <a:ext cx="7772400" cy="1470025"/>
          </a:xfrm>
        </p:spPr>
        <p:txBody>
          <a:bodyPr>
            <a:normAutofit/>
          </a:bodyPr>
          <a:lstStyle/>
          <a:p>
            <a:pPr fontAlgn="auto">
              <a:spcAft>
                <a:spcPts val="0"/>
              </a:spcAft>
              <a:defRPr/>
            </a:pPr>
            <a:r>
              <a:rPr lang="en-US" sz="4000" dirty="0" smtClean="0"/>
              <a:t>Design Principles</a:t>
            </a:r>
          </a:p>
        </p:txBody>
      </p:sp>
      <p:sp>
        <p:nvSpPr>
          <p:cNvPr id="32771" name="Rectangle 3"/>
          <p:cNvSpPr>
            <a:spLocks noGrp="1" noChangeArrowheads="1"/>
          </p:cNvSpPr>
          <p:nvPr>
            <p:ph type="subTitle" idx="1"/>
          </p:nvPr>
        </p:nvSpPr>
        <p:spPr>
          <a:xfrm>
            <a:off x="381000" y="685800"/>
            <a:ext cx="4038600" cy="5867400"/>
          </a:xfrm>
        </p:spPr>
        <p:txBody>
          <a:bodyPr/>
          <a:lstStyle/>
          <a:p>
            <a:r>
              <a:rPr lang="en-US" b="1" dirty="0" smtClean="0">
                <a:solidFill>
                  <a:srgbClr val="000000"/>
                </a:solidFill>
              </a:rPr>
              <a:t>Mathematical Proportion </a:t>
            </a:r>
            <a:endParaRPr lang="en-US" sz="2800" b="1" dirty="0" smtClean="0">
              <a:solidFill>
                <a:srgbClr val="000000"/>
              </a:solidFill>
            </a:endParaRPr>
          </a:p>
          <a:p>
            <a:r>
              <a:rPr lang="en-US" dirty="0" smtClean="0">
                <a:solidFill>
                  <a:srgbClr val="000000"/>
                </a:solidFill>
              </a:rPr>
              <a:t>Golden Rectangle </a:t>
            </a:r>
          </a:p>
          <a:p>
            <a:r>
              <a:rPr lang="en-US" sz="2000" dirty="0" smtClean="0">
                <a:solidFill>
                  <a:srgbClr val="000000"/>
                </a:solidFill>
              </a:rPr>
              <a:t>(Based on the Fibonacci series</a:t>
            </a:r>
          </a:p>
          <a:p>
            <a:r>
              <a:rPr lang="en-US" sz="2000" dirty="0" smtClean="0">
                <a:solidFill>
                  <a:srgbClr val="000000"/>
                </a:solidFill>
              </a:rPr>
              <a:t>1, 1, 2, 3, 5, 8, 14, 21…)</a:t>
            </a:r>
          </a:p>
          <a:p>
            <a:endParaRPr lang="en-US" sz="2800" dirty="0" smtClean="0">
              <a:solidFill>
                <a:srgbClr val="000000"/>
              </a:solidFill>
            </a:endParaRPr>
          </a:p>
          <a:p>
            <a:r>
              <a:rPr lang="en-US" dirty="0" smtClean="0">
                <a:solidFill>
                  <a:srgbClr val="000000"/>
                </a:solidFill>
              </a:rPr>
              <a:t>Mathematical relationships are used to create proportional relationships.  </a:t>
            </a:r>
          </a:p>
          <a:p>
            <a:endParaRPr lang="en-US" dirty="0" smtClean="0">
              <a:solidFill>
                <a:srgbClr val="000000"/>
              </a:solidFill>
            </a:endParaRPr>
          </a:p>
        </p:txBody>
      </p:sp>
      <p:pic>
        <p:nvPicPr>
          <p:cNvPr id="32772" name="Picture 9" descr="golden"/>
          <p:cNvPicPr>
            <a:picLocks noChangeAspect="1" noChangeArrowheads="1"/>
          </p:cNvPicPr>
          <p:nvPr/>
        </p:nvPicPr>
        <p:blipFill>
          <a:blip r:embed="rId2" cstate="print"/>
          <a:srcRect/>
          <a:stretch>
            <a:fillRect/>
          </a:stretch>
        </p:blipFill>
        <p:spPr bwMode="auto">
          <a:xfrm>
            <a:off x="5105400" y="685800"/>
            <a:ext cx="3657600" cy="3435350"/>
          </a:xfrm>
          <a:prstGeom prst="rect">
            <a:avLst/>
          </a:prstGeom>
          <a:noFill/>
          <a:ln w="9525">
            <a:noFill/>
            <a:miter lim="800000"/>
            <a:headEnd/>
            <a:tailEnd/>
          </a:ln>
        </p:spPr>
      </p:pic>
      <p:pic>
        <p:nvPicPr>
          <p:cNvPr id="32773" name="Picture 11" descr="bav2"/>
          <p:cNvPicPr>
            <a:picLocks noChangeAspect="1" noChangeArrowheads="1"/>
          </p:cNvPicPr>
          <p:nvPr/>
        </p:nvPicPr>
        <p:blipFill>
          <a:blip r:embed="rId3" cstate="print"/>
          <a:srcRect/>
          <a:stretch>
            <a:fillRect/>
          </a:stretch>
        </p:blipFill>
        <p:spPr bwMode="auto">
          <a:xfrm>
            <a:off x="6096000" y="4191000"/>
            <a:ext cx="2649538" cy="2503488"/>
          </a:xfrm>
          <a:prstGeom prst="rect">
            <a:avLst/>
          </a:prstGeom>
          <a:noFill/>
          <a:ln w="9525">
            <a:noFill/>
            <a:miter lim="800000"/>
            <a:headEnd/>
            <a:tailEnd/>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4" descr="scale"/>
          <p:cNvPicPr>
            <a:picLocks noGrp="1" noChangeAspect="1" noChangeArrowheads="1"/>
          </p:cNvPicPr>
          <p:nvPr>
            <p:ph idx="1"/>
          </p:nvPr>
        </p:nvPicPr>
        <p:blipFill>
          <a:blip r:embed="rId2" cstate="print"/>
          <a:srcRect/>
          <a:stretch>
            <a:fillRect/>
          </a:stretch>
        </p:blipFill>
        <p:spPr>
          <a:xfrm>
            <a:off x="1524000" y="1752600"/>
            <a:ext cx="5721350" cy="4525963"/>
          </a:xfrm>
          <a:noFill/>
        </p:spPr>
      </p:pic>
      <p:sp>
        <p:nvSpPr>
          <p:cNvPr id="33795" name="Text Box 7"/>
          <p:cNvSpPr txBox="1">
            <a:spLocks noChangeArrowheads="1"/>
          </p:cNvSpPr>
          <p:nvPr/>
        </p:nvSpPr>
        <p:spPr bwMode="auto">
          <a:xfrm>
            <a:off x="1828800" y="228600"/>
            <a:ext cx="5334000" cy="914400"/>
          </a:xfrm>
          <a:prstGeom prst="rect">
            <a:avLst/>
          </a:prstGeom>
          <a:noFill/>
          <a:ln w="9525">
            <a:noFill/>
            <a:miter lim="800000"/>
            <a:headEnd/>
            <a:tailEnd/>
          </a:ln>
        </p:spPr>
        <p:txBody>
          <a:bodyPr>
            <a:spAutoFit/>
          </a:bodyPr>
          <a:lstStyle/>
          <a:p>
            <a:pPr algn="ctr">
              <a:spcBef>
                <a:spcPct val="50000"/>
              </a:spcBef>
            </a:pPr>
            <a:r>
              <a:rPr lang="en-US" sz="5400"/>
              <a:t>SC</a:t>
            </a:r>
            <a:r>
              <a:rPr lang="en-US" sz="3200"/>
              <a:t>A</a:t>
            </a:r>
            <a:r>
              <a:rPr lang="en-US" sz="5400"/>
              <a:t>LE</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LeCorbusier’s</a:t>
            </a:r>
            <a:r>
              <a:rPr lang="en-US" dirty="0" smtClean="0"/>
              <a:t> ‘Modular’ proportional system</a:t>
            </a:r>
            <a:endParaRPr lang="en-US" dirty="0"/>
          </a:p>
        </p:txBody>
      </p:sp>
      <p:pic>
        <p:nvPicPr>
          <p:cNvPr id="4" name="Content Placeholder 3"/>
          <p:cNvPicPr>
            <a:picLocks noGrp="1" noChangeAspect="1"/>
          </p:cNvPicPr>
          <p:nvPr>
            <p:ph idx="1"/>
          </p:nvPr>
        </p:nvPicPr>
        <p:blipFill>
          <a:blip r:embed="rId2"/>
          <a:srcRect l="-46056" r="-46056"/>
          <a:stretch>
            <a:fillRect/>
          </a:stretch>
        </p:blipFill>
        <p:spPr/>
      </p:pic>
    </p:spTree>
    <p:extLst>
      <p:ext uri="{BB962C8B-B14F-4D97-AF65-F5344CB8AC3E}">
        <p14:creationId xmlns:p14="http://schemas.microsoft.com/office/powerpoint/2010/main" val="422777271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The </a:t>
            </a:r>
            <a:r>
              <a:rPr lang="en-US" b="1" dirty="0" err="1"/>
              <a:t>Modulor</a:t>
            </a:r>
            <a:r>
              <a:rPr lang="en-US" dirty="0"/>
              <a:t> is an anthropometric scale of proportions devised by the </a:t>
            </a:r>
            <a:r>
              <a:rPr lang="en-US" dirty="0" smtClean="0"/>
              <a:t>Swiss</a:t>
            </a:r>
            <a:r>
              <a:rPr lang="en-US" dirty="0"/>
              <a:t>-</a:t>
            </a:r>
            <a:r>
              <a:rPr lang="en-US" dirty="0" smtClean="0"/>
              <a:t>born </a:t>
            </a:r>
            <a:r>
              <a:rPr lang="en-US" dirty="0"/>
              <a:t>architect Le Corbusier (1887–1965</a:t>
            </a:r>
            <a:r>
              <a:rPr lang="en-US" dirty="0" smtClean="0"/>
              <a:t>)</a:t>
            </a:r>
          </a:p>
          <a:p>
            <a:endParaRPr lang="en-US" dirty="0"/>
          </a:p>
          <a:p>
            <a:r>
              <a:rPr lang="en-US" dirty="0"/>
              <a:t>It was developed as a visual bridge between two incompatible scales, the Imperial system and the Metric system. </a:t>
            </a:r>
            <a:endParaRPr lang="en-US" dirty="0" smtClean="0"/>
          </a:p>
          <a:p>
            <a:endParaRPr lang="en-US" dirty="0"/>
          </a:p>
          <a:p>
            <a:r>
              <a:rPr lang="en-US" dirty="0" smtClean="0"/>
              <a:t>It </a:t>
            </a:r>
            <a:r>
              <a:rPr lang="en-US" dirty="0"/>
              <a:t>is based on the height of an English man with his arm raised.</a:t>
            </a:r>
          </a:p>
        </p:txBody>
      </p:sp>
    </p:spTree>
    <p:extLst>
      <p:ext uri="{BB962C8B-B14F-4D97-AF65-F5344CB8AC3E}">
        <p14:creationId xmlns:p14="http://schemas.microsoft.com/office/powerpoint/2010/main" val="243499265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Leonardo da Vinci’s </a:t>
            </a:r>
            <a:br>
              <a:rPr lang="en-US" dirty="0" smtClean="0"/>
            </a:br>
            <a:r>
              <a:rPr lang="en-US" dirty="0" smtClean="0"/>
              <a:t>Vitruvian Man</a:t>
            </a:r>
            <a:br>
              <a:rPr lang="en-US" dirty="0" smtClean="0"/>
            </a:br>
            <a:r>
              <a:rPr lang="en-US" sz="1600" dirty="0" smtClean="0"/>
              <a:t>circa 1490  (10” x 14”)</a:t>
            </a:r>
            <a:endParaRPr lang="en-US" sz="1600" dirty="0"/>
          </a:p>
        </p:txBody>
      </p:sp>
      <p:pic>
        <p:nvPicPr>
          <p:cNvPr id="4" name="Content Placeholder 3"/>
          <p:cNvPicPr>
            <a:picLocks noGrp="1" noChangeAspect="1"/>
          </p:cNvPicPr>
          <p:nvPr>
            <p:ph idx="1"/>
          </p:nvPr>
        </p:nvPicPr>
        <p:blipFill>
          <a:blip r:embed="rId2"/>
          <a:srcRect l="-75794" r="-75794"/>
          <a:stretch>
            <a:fillRect/>
          </a:stretch>
        </p:blipFill>
        <p:spPr/>
      </p:pic>
    </p:spTree>
    <p:extLst>
      <p:ext uri="{BB962C8B-B14F-4D97-AF65-F5344CB8AC3E}">
        <p14:creationId xmlns:p14="http://schemas.microsoft.com/office/powerpoint/2010/main" val="113021075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1800" dirty="0" smtClean="0"/>
              <a:t>This drawing </a:t>
            </a:r>
            <a:r>
              <a:rPr lang="en-US" sz="1800" dirty="0"/>
              <a:t>provides the perfect example of Leonardo's keen interest in proportion. In addition, this picture represents a cornerstone of Leonardo's attempts to relate man to nature. </a:t>
            </a:r>
          </a:p>
        </p:txBody>
      </p:sp>
      <p:pic>
        <p:nvPicPr>
          <p:cNvPr id="4" name="Content Placeholder 3"/>
          <p:cNvPicPr>
            <a:picLocks noGrp="1" noChangeAspect="1"/>
          </p:cNvPicPr>
          <p:nvPr>
            <p:ph idx="1"/>
          </p:nvPr>
        </p:nvPicPr>
        <p:blipFill>
          <a:blip r:embed="rId2"/>
          <a:srcRect l="-41835" r="-41835"/>
          <a:stretch>
            <a:fillRect/>
          </a:stretch>
        </p:blipFill>
        <p:spPr/>
      </p:pic>
    </p:spTree>
    <p:extLst>
      <p:ext uri="{BB962C8B-B14F-4D97-AF65-F5344CB8AC3E}">
        <p14:creationId xmlns:p14="http://schemas.microsoft.com/office/powerpoint/2010/main" val="409319209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Leonardo da Vinci’s </a:t>
            </a:r>
            <a:br>
              <a:rPr lang="en-US" dirty="0"/>
            </a:br>
            <a:r>
              <a:rPr lang="en-US" dirty="0"/>
              <a:t>Vitruvian Man</a:t>
            </a:r>
          </a:p>
        </p:txBody>
      </p:sp>
      <p:sp>
        <p:nvSpPr>
          <p:cNvPr id="3" name="Content Placeholder 2"/>
          <p:cNvSpPr>
            <a:spLocks noGrp="1"/>
          </p:cNvSpPr>
          <p:nvPr>
            <p:ph idx="1"/>
          </p:nvPr>
        </p:nvSpPr>
        <p:spPr/>
        <p:txBody>
          <a:bodyPr>
            <a:normAutofit/>
          </a:bodyPr>
          <a:lstStyle/>
          <a:p>
            <a:r>
              <a:rPr lang="en-US" dirty="0"/>
              <a:t>The drawing is based on the correlations of ideal human proportions with </a:t>
            </a:r>
            <a:r>
              <a:rPr lang="en-US" dirty="0" smtClean="0"/>
              <a:t>mathematical geometry described</a:t>
            </a:r>
            <a:r>
              <a:rPr lang="en-US" dirty="0"/>
              <a:t> </a:t>
            </a:r>
            <a:r>
              <a:rPr lang="en-US" dirty="0" smtClean="0"/>
              <a:t>by </a:t>
            </a:r>
            <a:r>
              <a:rPr lang="en-US" dirty="0"/>
              <a:t>the ancient Roman architect Vitruvius in Book III of his treatise </a:t>
            </a:r>
            <a:r>
              <a:rPr lang="en-US" i="1" dirty="0"/>
              <a:t>De </a:t>
            </a:r>
            <a:r>
              <a:rPr lang="en-US" i="1" dirty="0" err="1"/>
              <a:t>Architectura</a:t>
            </a:r>
            <a:r>
              <a:rPr lang="en-US" i="1" dirty="0" smtClean="0"/>
              <a:t>.</a:t>
            </a:r>
          </a:p>
          <a:p>
            <a:endParaRPr lang="en-US" i="1" dirty="0" smtClean="0"/>
          </a:p>
          <a:p>
            <a:r>
              <a:rPr lang="en-US" dirty="0" smtClean="0"/>
              <a:t>Vitruvius </a:t>
            </a:r>
            <a:r>
              <a:rPr lang="en-US" dirty="0"/>
              <a:t>described the human figure as being the principal source of proportion among the Classical orders of architecture</a:t>
            </a:r>
            <a:r>
              <a:rPr lang="en-US" dirty="0" smtClean="0"/>
              <a:t>.</a:t>
            </a:r>
          </a:p>
          <a:p>
            <a:pPr marL="0" indent="0">
              <a:buNone/>
            </a:pPr>
            <a:endParaRPr lang="en-US" dirty="0"/>
          </a:p>
          <a:p>
            <a:r>
              <a:rPr lang="en-US" dirty="0"/>
              <a:t>This image exemplifies the blend of art and </a:t>
            </a:r>
            <a:r>
              <a:rPr lang="en-US" dirty="0" smtClean="0"/>
              <a:t>science </a:t>
            </a:r>
            <a:r>
              <a:rPr lang="en-US" dirty="0"/>
              <a:t>during the Renaissance </a:t>
            </a:r>
            <a:r>
              <a:rPr lang="en-US" dirty="0" smtClean="0"/>
              <a:t>and Leonardo’s interest </a:t>
            </a:r>
            <a:r>
              <a:rPr lang="en-US" dirty="0"/>
              <a:t>in proportion.</a:t>
            </a:r>
          </a:p>
        </p:txBody>
      </p:sp>
    </p:spTree>
    <p:extLst>
      <p:ext uri="{BB962C8B-B14F-4D97-AF65-F5344CB8AC3E}">
        <p14:creationId xmlns:p14="http://schemas.microsoft.com/office/powerpoint/2010/main" val="307316203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ctrTitle"/>
          </p:nvPr>
        </p:nvSpPr>
        <p:spPr>
          <a:xfrm>
            <a:off x="0" y="-533400"/>
            <a:ext cx="7772400" cy="1470025"/>
          </a:xfrm>
        </p:spPr>
        <p:txBody>
          <a:bodyPr>
            <a:normAutofit/>
          </a:bodyPr>
          <a:lstStyle/>
          <a:p>
            <a:pPr fontAlgn="auto">
              <a:spcAft>
                <a:spcPts val="0"/>
              </a:spcAft>
              <a:defRPr/>
            </a:pPr>
            <a:r>
              <a:rPr lang="en-US" sz="4000" dirty="0" smtClean="0"/>
              <a:t/>
            </a:r>
            <a:br>
              <a:rPr lang="en-US" sz="4000" dirty="0" smtClean="0"/>
            </a:br>
            <a:r>
              <a:rPr lang="en-US" sz="4000" dirty="0" smtClean="0"/>
              <a:t>Design Principles</a:t>
            </a:r>
          </a:p>
        </p:txBody>
      </p:sp>
      <p:sp>
        <p:nvSpPr>
          <p:cNvPr id="34819" name="Rectangle 3"/>
          <p:cNvSpPr>
            <a:spLocks noGrp="1" noChangeArrowheads="1"/>
          </p:cNvSpPr>
          <p:nvPr>
            <p:ph type="subTitle" idx="1"/>
          </p:nvPr>
        </p:nvSpPr>
        <p:spPr>
          <a:xfrm>
            <a:off x="0" y="990600"/>
            <a:ext cx="3657600" cy="5867400"/>
          </a:xfrm>
        </p:spPr>
        <p:txBody>
          <a:bodyPr/>
          <a:lstStyle/>
          <a:p>
            <a:r>
              <a:rPr lang="en-US" sz="2400" b="1" dirty="0" smtClean="0">
                <a:solidFill>
                  <a:srgbClr val="000000"/>
                </a:solidFill>
              </a:rPr>
              <a:t>Scale</a:t>
            </a:r>
          </a:p>
          <a:p>
            <a:r>
              <a:rPr lang="en-US" sz="2400" dirty="0" smtClean="0">
                <a:solidFill>
                  <a:srgbClr val="000000"/>
                </a:solidFill>
              </a:rPr>
              <a:t>Scale is related to proportion. </a:t>
            </a:r>
          </a:p>
          <a:p>
            <a:r>
              <a:rPr lang="en-US" sz="2400" dirty="0" smtClean="0">
                <a:solidFill>
                  <a:srgbClr val="000000"/>
                </a:solidFill>
              </a:rPr>
              <a:t>Both scale and proportion relate to the relative size of objects and environmental elements. </a:t>
            </a:r>
          </a:p>
          <a:p>
            <a:r>
              <a:rPr lang="en-US" sz="2400" dirty="0" smtClean="0">
                <a:solidFill>
                  <a:srgbClr val="000000"/>
                </a:solidFill>
              </a:rPr>
              <a:t>Scale refers to a known standard such as the human body. </a:t>
            </a:r>
          </a:p>
          <a:p>
            <a:endParaRPr lang="en-US" sz="2400" dirty="0" smtClean="0"/>
          </a:p>
          <a:p>
            <a:endParaRPr lang="en-US" sz="2400" dirty="0" smtClean="0"/>
          </a:p>
          <a:p>
            <a:endParaRPr lang="en-US" sz="2400" dirty="0" smtClean="0"/>
          </a:p>
        </p:txBody>
      </p:sp>
      <p:pic>
        <p:nvPicPr>
          <p:cNvPr id="34820" name="Picture 8" descr="scale"/>
          <p:cNvPicPr>
            <a:picLocks noChangeAspect="1" noChangeArrowheads="1"/>
          </p:cNvPicPr>
          <p:nvPr/>
        </p:nvPicPr>
        <p:blipFill>
          <a:blip r:embed="rId2" cstate="print"/>
          <a:srcRect/>
          <a:stretch>
            <a:fillRect/>
          </a:stretch>
        </p:blipFill>
        <p:spPr bwMode="auto">
          <a:xfrm>
            <a:off x="3913647" y="990600"/>
            <a:ext cx="5257800" cy="3559175"/>
          </a:xfrm>
          <a:prstGeom prst="rect">
            <a:avLst/>
          </a:prstGeom>
          <a:noFill/>
          <a:ln w="9525">
            <a:noFill/>
            <a:miter lim="800000"/>
            <a:headEnd/>
            <a:tailEnd/>
          </a:ln>
        </p:spPr>
      </p:pic>
      <p:pic>
        <p:nvPicPr>
          <p:cNvPr id="34821" name="Picture 9" descr="scale"/>
          <p:cNvPicPr>
            <a:picLocks noChangeAspect="1" noChangeArrowheads="1"/>
          </p:cNvPicPr>
          <p:nvPr/>
        </p:nvPicPr>
        <p:blipFill>
          <a:blip r:embed="rId3" cstate="print"/>
          <a:srcRect/>
          <a:stretch>
            <a:fillRect/>
          </a:stretch>
        </p:blipFill>
        <p:spPr bwMode="auto">
          <a:xfrm>
            <a:off x="3886200" y="4495800"/>
            <a:ext cx="5191125" cy="1497013"/>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1400" dirty="0"/>
              <a:t>R</a:t>
            </a:r>
            <a:r>
              <a:rPr lang="en-US" sz="1400" dirty="0" smtClean="0"/>
              <a:t>aised up on stilts </a:t>
            </a:r>
            <a:r>
              <a:rPr lang="en-US" sz="1400" dirty="0"/>
              <a:t>to keep it safe from flooding, a common technique in the region, the Lazika Municipality Building is comprised of three distinct volumes that are </a:t>
            </a:r>
            <a:r>
              <a:rPr lang="en-US" sz="1400" dirty="0" smtClean="0"/>
              <a:t> </a:t>
            </a:r>
            <a:r>
              <a:rPr lang="en-US" sz="1400" dirty="0"/>
              <a:t>interconnected. The base will hold the public service </a:t>
            </a:r>
            <a:r>
              <a:rPr lang="en-US" sz="1400" dirty="0" smtClean="0"/>
              <a:t>functions, the </a:t>
            </a:r>
            <a:r>
              <a:rPr lang="en-US" sz="1400" dirty="0"/>
              <a:t>curved glass building in the middle is a wedding hall. On top, a rectilinear block with a perforated metal screen will be used as an office building. A red glass elevator connects the various levels.</a:t>
            </a:r>
            <a:br>
              <a:rPr lang="en-US" sz="1400" dirty="0"/>
            </a:br>
            <a:r>
              <a:rPr lang="en-US" sz="1400" dirty="0"/>
              <a:t/>
            </a:r>
            <a:br>
              <a:rPr lang="en-US" sz="1400" dirty="0"/>
            </a:br>
            <a:r>
              <a:rPr lang="en-US" sz="1800" dirty="0" err="1" smtClean="0"/>
              <a:t>Lazika</a:t>
            </a:r>
            <a:r>
              <a:rPr lang="en-US" sz="1800" dirty="0" smtClean="0"/>
              <a:t> </a:t>
            </a:r>
            <a:r>
              <a:rPr lang="en-US" sz="1800" dirty="0"/>
              <a:t>Municipality </a:t>
            </a:r>
            <a:r>
              <a:rPr lang="en-US" sz="1800" dirty="0" smtClean="0"/>
              <a:t>Building,  </a:t>
            </a:r>
            <a:r>
              <a:rPr lang="en-US" sz="1800" dirty="0"/>
              <a:t>Georgia Lazika Municipality </a:t>
            </a:r>
            <a:r>
              <a:rPr lang="en-US" sz="1800" dirty="0" smtClean="0"/>
              <a:t>(Russia)</a:t>
            </a:r>
            <a:endParaRPr lang="en-US" sz="1800" dirty="0"/>
          </a:p>
        </p:txBody>
      </p:sp>
      <p:pic>
        <p:nvPicPr>
          <p:cNvPr id="4" name="Content Placeholder 3"/>
          <p:cNvPicPr>
            <a:picLocks noGrp="1" noChangeAspect="1"/>
          </p:cNvPicPr>
          <p:nvPr>
            <p:ph idx="1"/>
          </p:nvPr>
        </p:nvPicPr>
        <p:blipFill>
          <a:blip r:embed="rId2"/>
          <a:srcRect l="-10573" r="-10573"/>
          <a:stretch>
            <a:fillRect/>
          </a:stretch>
        </p:blipFill>
        <p:spPr/>
      </p:pic>
    </p:spTree>
    <p:extLst>
      <p:ext uri="{BB962C8B-B14F-4D97-AF65-F5344CB8AC3E}">
        <p14:creationId xmlns:p14="http://schemas.microsoft.com/office/powerpoint/2010/main" val="141716996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ctrTitle"/>
          </p:nvPr>
        </p:nvSpPr>
        <p:spPr>
          <a:xfrm>
            <a:off x="0" y="-735013"/>
            <a:ext cx="7772400" cy="1470026"/>
          </a:xfrm>
        </p:spPr>
        <p:txBody>
          <a:bodyPr>
            <a:normAutofit/>
          </a:bodyPr>
          <a:lstStyle/>
          <a:p>
            <a:pPr fontAlgn="auto">
              <a:spcAft>
                <a:spcPts val="0"/>
              </a:spcAft>
              <a:defRPr/>
            </a:pPr>
            <a:r>
              <a:rPr lang="en-US" sz="4000" dirty="0" smtClean="0"/>
              <a:t/>
            </a:r>
            <a:br>
              <a:rPr lang="en-US" sz="4000" dirty="0" smtClean="0"/>
            </a:br>
            <a:r>
              <a:rPr lang="en-US" dirty="0" smtClean="0"/>
              <a:t>Design Principles</a:t>
            </a:r>
          </a:p>
        </p:txBody>
      </p:sp>
      <p:sp>
        <p:nvSpPr>
          <p:cNvPr id="35843" name="Rectangle 3"/>
          <p:cNvSpPr>
            <a:spLocks noGrp="1" noChangeArrowheads="1"/>
          </p:cNvSpPr>
          <p:nvPr>
            <p:ph type="subTitle" idx="1"/>
          </p:nvPr>
        </p:nvSpPr>
        <p:spPr>
          <a:xfrm>
            <a:off x="228600" y="990600"/>
            <a:ext cx="3657600" cy="5867400"/>
          </a:xfrm>
        </p:spPr>
        <p:txBody>
          <a:bodyPr/>
          <a:lstStyle/>
          <a:p>
            <a:r>
              <a:rPr lang="en-US" sz="2400" b="1" dirty="0" smtClean="0">
                <a:solidFill>
                  <a:srgbClr val="000000"/>
                </a:solidFill>
              </a:rPr>
              <a:t>Scale</a:t>
            </a:r>
          </a:p>
          <a:p>
            <a:r>
              <a:rPr lang="en-US" sz="2400" dirty="0" smtClean="0">
                <a:solidFill>
                  <a:srgbClr val="000000"/>
                </a:solidFill>
              </a:rPr>
              <a:t>Scale relates to both space and objects.</a:t>
            </a:r>
          </a:p>
          <a:p>
            <a:r>
              <a:rPr lang="en-US" sz="2400" dirty="0" smtClean="0">
                <a:solidFill>
                  <a:srgbClr val="000000"/>
                </a:solidFill>
              </a:rPr>
              <a:t>Furnishings have scale relationships between each other. </a:t>
            </a:r>
          </a:p>
          <a:p>
            <a:r>
              <a:rPr lang="en-US" sz="2400" dirty="0" smtClean="0">
                <a:solidFill>
                  <a:srgbClr val="000000"/>
                </a:solidFill>
              </a:rPr>
              <a:t>Space has scale related to the human body and adjacent spaces. </a:t>
            </a:r>
          </a:p>
          <a:p>
            <a:endParaRPr lang="en-US" sz="2400" dirty="0" smtClean="0"/>
          </a:p>
          <a:p>
            <a:endParaRPr lang="en-US" sz="2400" dirty="0" smtClean="0"/>
          </a:p>
          <a:p>
            <a:endParaRPr lang="en-US" sz="2400" dirty="0" smtClean="0"/>
          </a:p>
        </p:txBody>
      </p:sp>
      <p:pic>
        <p:nvPicPr>
          <p:cNvPr id="35844" name="Picture 9" descr="space"/>
          <p:cNvPicPr>
            <a:picLocks noChangeAspect="1" noChangeArrowheads="1"/>
          </p:cNvPicPr>
          <p:nvPr/>
        </p:nvPicPr>
        <p:blipFill>
          <a:blip r:embed="rId2" cstate="print"/>
          <a:srcRect/>
          <a:stretch>
            <a:fillRect/>
          </a:stretch>
        </p:blipFill>
        <p:spPr bwMode="auto">
          <a:xfrm>
            <a:off x="4800600" y="914400"/>
            <a:ext cx="4138612" cy="5715000"/>
          </a:xfrm>
          <a:prstGeom prst="rect">
            <a:avLst/>
          </a:prstGeom>
          <a:noFill/>
          <a:ln w="9525">
            <a:noFill/>
            <a:miter lim="800000"/>
            <a:headEnd/>
            <a:tailEnd/>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‘Bad’ Scale in an interior</a:t>
            </a:r>
            <a:br>
              <a:rPr lang="en-US" dirty="0" smtClean="0"/>
            </a:br>
            <a:r>
              <a:rPr lang="en-US" dirty="0" smtClean="0"/>
              <a:t>Why is this ‘bad’?</a:t>
            </a:r>
            <a:br>
              <a:rPr lang="en-US" dirty="0" smtClean="0"/>
            </a:br>
            <a:r>
              <a:rPr lang="en-US" sz="1600" dirty="0" smtClean="0"/>
              <a:t>(pattern is too large for the space)</a:t>
            </a:r>
            <a:endParaRPr lang="en-US" sz="1600" dirty="0"/>
          </a:p>
        </p:txBody>
      </p:sp>
      <p:pic>
        <p:nvPicPr>
          <p:cNvPr id="6" name="Content Placeholder 5"/>
          <p:cNvPicPr>
            <a:picLocks noGrp="1" noChangeAspect="1"/>
          </p:cNvPicPr>
          <p:nvPr>
            <p:ph idx="1"/>
          </p:nvPr>
        </p:nvPicPr>
        <p:blipFill>
          <a:blip r:embed="rId2"/>
          <a:srcRect l="-71469" r="-71469"/>
          <a:stretch>
            <a:fillRect/>
          </a:stretch>
        </p:blipFill>
        <p:spPr/>
      </p:pic>
    </p:spTree>
    <p:extLst>
      <p:ext uri="{BB962C8B-B14F-4D97-AF65-F5344CB8AC3E}">
        <p14:creationId xmlns:p14="http://schemas.microsoft.com/office/powerpoint/2010/main" val="246975294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Bad scale: pattern is too big for the space</a:t>
            </a:r>
            <a:endParaRPr lang="en-US" dirty="0"/>
          </a:p>
        </p:txBody>
      </p:sp>
      <p:pic>
        <p:nvPicPr>
          <p:cNvPr id="4" name="Content Placeholder 3"/>
          <p:cNvPicPr>
            <a:picLocks noGrp="1" noChangeAspect="1"/>
          </p:cNvPicPr>
          <p:nvPr>
            <p:ph idx="1"/>
          </p:nvPr>
        </p:nvPicPr>
        <p:blipFill>
          <a:blip r:embed="rId2"/>
          <a:srcRect l="-14323" r="-14323"/>
          <a:stretch>
            <a:fillRect/>
          </a:stretch>
        </p:blipFill>
        <p:spPr/>
      </p:pic>
    </p:spTree>
    <p:extLst>
      <p:ext uri="{BB962C8B-B14F-4D97-AF65-F5344CB8AC3E}">
        <p14:creationId xmlns:p14="http://schemas.microsoft.com/office/powerpoint/2010/main" val="5182067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Bad scale: space is too large for the sparse furnishing</a:t>
            </a:r>
            <a:endParaRPr lang="en-US" dirty="0"/>
          </a:p>
        </p:txBody>
      </p:sp>
      <p:pic>
        <p:nvPicPr>
          <p:cNvPr id="4" name="Content Placeholder 3"/>
          <p:cNvPicPr>
            <a:picLocks noGrp="1" noChangeAspect="1"/>
          </p:cNvPicPr>
          <p:nvPr>
            <p:ph idx="1"/>
          </p:nvPr>
        </p:nvPicPr>
        <p:blipFill>
          <a:blip r:embed="rId2"/>
          <a:srcRect l="-1140" r="-1140"/>
          <a:stretch>
            <a:fillRect/>
          </a:stretch>
        </p:blipFill>
        <p:spPr/>
      </p:pic>
    </p:spTree>
    <p:extLst>
      <p:ext uri="{BB962C8B-B14F-4D97-AF65-F5344CB8AC3E}">
        <p14:creationId xmlns:p14="http://schemas.microsoft.com/office/powerpoint/2010/main" val="130256182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 note about </a:t>
            </a:r>
            <a:r>
              <a:rPr lang="en-US" dirty="0" err="1" smtClean="0"/>
              <a:t>tv</a:t>
            </a:r>
            <a:r>
              <a:rPr lang="en-US" dirty="0" smtClean="0"/>
              <a:t> show interior design</a:t>
            </a:r>
            <a:endParaRPr lang="en-US" sz="1600" dirty="0"/>
          </a:p>
        </p:txBody>
      </p:sp>
      <p:sp>
        <p:nvSpPr>
          <p:cNvPr id="3" name="Content Placeholder 2"/>
          <p:cNvSpPr>
            <a:spLocks noGrp="1"/>
          </p:cNvSpPr>
          <p:nvPr>
            <p:ph idx="1"/>
          </p:nvPr>
        </p:nvSpPr>
        <p:spPr/>
        <p:txBody>
          <a:bodyPr/>
          <a:lstStyle/>
          <a:p>
            <a:r>
              <a:rPr lang="en-US" dirty="0" smtClean="0"/>
              <a:t>Many of the television </a:t>
            </a:r>
            <a:r>
              <a:rPr lang="en-US" dirty="0"/>
              <a:t>programs that show remakes of entire homes for very little money or rooms redone in hours, have fueled interest in interior design, </a:t>
            </a:r>
            <a:r>
              <a:rPr lang="en-US" dirty="0" smtClean="0"/>
              <a:t>but they </a:t>
            </a:r>
            <a:r>
              <a:rPr lang="en-US" dirty="0"/>
              <a:t>present a false reality. </a:t>
            </a:r>
            <a:endParaRPr lang="en-US" dirty="0" smtClean="0"/>
          </a:p>
          <a:p>
            <a:r>
              <a:rPr lang="en-US" dirty="0" smtClean="0"/>
              <a:t>Many </a:t>
            </a:r>
            <a:r>
              <a:rPr lang="en-US" dirty="0"/>
              <a:t>of the services and materials used on those shows were donated, which keeps costs down.</a:t>
            </a:r>
          </a:p>
          <a:p>
            <a:r>
              <a:rPr lang="en-US" dirty="0"/>
              <a:t>Those shows have piqued interest but done a great disservice to the industry, Mason says</a:t>
            </a:r>
            <a:r>
              <a:rPr lang="en-US" dirty="0" smtClean="0"/>
              <a:t>.  </a:t>
            </a:r>
            <a:r>
              <a:rPr lang="en-US" dirty="0"/>
              <a:t>"They are not realistic</a:t>
            </a:r>
            <a:r>
              <a:rPr lang="en-US" dirty="0" smtClean="0"/>
              <a:t>.”</a:t>
            </a:r>
            <a:endParaRPr lang="en-US" dirty="0"/>
          </a:p>
          <a:p>
            <a:pPr marL="0" indent="0">
              <a:buNone/>
            </a:pPr>
            <a:r>
              <a:rPr lang="en-US" sz="1200" dirty="0"/>
              <a:t> </a:t>
            </a:r>
            <a:r>
              <a:rPr lang="en-US" sz="1200" dirty="0" smtClean="0"/>
              <a:t>          Bridget A. Otto, The Oregonian (newspaper)</a:t>
            </a:r>
            <a:endParaRPr lang="en-US" sz="1200" dirty="0"/>
          </a:p>
        </p:txBody>
      </p:sp>
    </p:spTree>
    <p:extLst>
      <p:ext uri="{BB962C8B-B14F-4D97-AF65-F5344CB8AC3E}">
        <p14:creationId xmlns:p14="http://schemas.microsoft.com/office/powerpoint/2010/main" val="416328318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400" dirty="0" smtClean="0"/>
              <a:t>Space and Scale – </a:t>
            </a:r>
            <a:br>
              <a:rPr lang="en-US" sz="2400" dirty="0" smtClean="0"/>
            </a:br>
            <a:r>
              <a:rPr lang="en-US" sz="2400" dirty="0" smtClean="0"/>
              <a:t>A space is experienced based on the relationship between the size (scale) of the space and the size (scale) of the human body.  </a:t>
            </a:r>
            <a:endParaRPr lang="en-US" sz="2400" dirty="0"/>
          </a:p>
        </p:txBody>
      </p:sp>
      <p:pic>
        <p:nvPicPr>
          <p:cNvPr id="36866" name="Picture 10" descr="018"/>
          <p:cNvPicPr>
            <a:picLocks noGrp="1" noChangeAspect="1" noChangeArrowheads="1"/>
          </p:cNvPicPr>
          <p:nvPr>
            <p:ph idx="1"/>
          </p:nvPr>
        </p:nvPicPr>
        <p:blipFill>
          <a:blip r:embed="rId2" cstate="print"/>
          <a:srcRect l="-88591" r="-88591"/>
          <a:stretch>
            <a:fillRect/>
          </a:stretch>
        </p:blipFill>
        <p:spPr>
          <a:xfrm>
            <a:off x="3962400" y="2590800"/>
            <a:ext cx="7259714" cy="3992563"/>
          </a:xfrm>
        </p:spPr>
      </p:pic>
      <p:pic>
        <p:nvPicPr>
          <p:cNvPr id="36867" name="Picture 12" descr="014"/>
          <p:cNvPicPr>
            <a:picLocks noGrp="1" noChangeAspect="1" noChangeArrowheads="1"/>
          </p:cNvPicPr>
          <p:nvPr>
            <p:ph sz="half" idx="4294967295"/>
          </p:nvPr>
        </p:nvPicPr>
        <p:blipFill>
          <a:blip r:embed="rId3" cstate="print"/>
          <a:srcRect/>
          <a:stretch>
            <a:fillRect/>
          </a:stretch>
        </p:blipFill>
        <p:spPr>
          <a:xfrm>
            <a:off x="381000" y="2590800"/>
            <a:ext cx="5562600" cy="3505200"/>
          </a:xfrm>
          <a:noFill/>
        </p:spPr>
      </p:pic>
      <p:sp>
        <p:nvSpPr>
          <p:cNvPr id="36868" name="Text Box 15"/>
          <p:cNvSpPr txBox="1">
            <a:spLocks noChangeArrowheads="1"/>
          </p:cNvSpPr>
          <p:nvPr/>
        </p:nvSpPr>
        <p:spPr bwMode="auto">
          <a:xfrm>
            <a:off x="533400" y="4940300"/>
            <a:ext cx="7772400" cy="461665"/>
          </a:xfrm>
          <a:prstGeom prst="rect">
            <a:avLst/>
          </a:prstGeom>
          <a:noFill/>
          <a:ln w="9525">
            <a:noFill/>
            <a:miter lim="800000"/>
            <a:headEnd/>
            <a:tailEnd/>
          </a:ln>
        </p:spPr>
        <p:txBody>
          <a:bodyPr>
            <a:spAutoFit/>
          </a:bodyPr>
          <a:lstStyle/>
          <a:p>
            <a:pPr>
              <a:spcBef>
                <a:spcPct val="50000"/>
              </a:spcBef>
            </a:pPr>
            <a:endParaRPr lang="en-US" sz="2400"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Scale</a:t>
            </a:r>
            <a:endParaRPr lang="en-US" dirty="0"/>
          </a:p>
        </p:txBody>
      </p:sp>
      <p:sp>
        <p:nvSpPr>
          <p:cNvPr id="3" name="Content Placeholder 2"/>
          <p:cNvSpPr>
            <a:spLocks noGrp="1"/>
          </p:cNvSpPr>
          <p:nvPr>
            <p:ph idx="1"/>
          </p:nvPr>
        </p:nvSpPr>
        <p:spPr/>
        <p:txBody>
          <a:bodyPr/>
          <a:lstStyle/>
          <a:p>
            <a:r>
              <a:rPr lang="en-US" dirty="0"/>
              <a:t>The size of the human body is the standard in which the space is measured. </a:t>
            </a:r>
            <a:br>
              <a:rPr lang="en-US" dirty="0"/>
            </a:br>
            <a:endParaRPr lang="en-US" dirty="0"/>
          </a:p>
        </p:txBody>
      </p:sp>
      <p:pic>
        <p:nvPicPr>
          <p:cNvPr id="5" name="Picture 4"/>
          <p:cNvPicPr>
            <a:picLocks noChangeAspect="1"/>
          </p:cNvPicPr>
          <p:nvPr/>
        </p:nvPicPr>
        <p:blipFill>
          <a:blip r:embed="rId2"/>
          <a:stretch>
            <a:fillRect/>
          </a:stretch>
        </p:blipFill>
        <p:spPr>
          <a:xfrm>
            <a:off x="914400" y="2514600"/>
            <a:ext cx="2755900" cy="4131833"/>
          </a:xfrm>
          <a:prstGeom prst="rect">
            <a:avLst/>
          </a:prstGeom>
        </p:spPr>
      </p:pic>
      <p:pic>
        <p:nvPicPr>
          <p:cNvPr id="6" name="Picture 5"/>
          <p:cNvPicPr>
            <a:picLocks noChangeAspect="1"/>
          </p:cNvPicPr>
          <p:nvPr/>
        </p:nvPicPr>
        <p:blipFill>
          <a:blip r:embed="rId3"/>
          <a:stretch>
            <a:fillRect/>
          </a:stretch>
        </p:blipFill>
        <p:spPr>
          <a:xfrm>
            <a:off x="4114800" y="2514600"/>
            <a:ext cx="4679758" cy="2895600"/>
          </a:xfrm>
          <a:prstGeom prst="rect">
            <a:avLst/>
          </a:prstGeom>
        </p:spPr>
      </p:pic>
    </p:spTree>
    <p:extLst>
      <p:ext uri="{BB962C8B-B14F-4D97-AF65-F5344CB8AC3E}">
        <p14:creationId xmlns:p14="http://schemas.microsoft.com/office/powerpoint/2010/main" val="73205854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Tiny humans or Huge space?</a:t>
            </a:r>
            <a:endParaRPr lang="en-US" dirty="0"/>
          </a:p>
        </p:txBody>
      </p:sp>
      <p:pic>
        <p:nvPicPr>
          <p:cNvPr id="4" name="Content Placeholder 3"/>
          <p:cNvPicPr>
            <a:picLocks noGrp="1" noChangeAspect="1"/>
          </p:cNvPicPr>
          <p:nvPr>
            <p:ph idx="1"/>
          </p:nvPr>
        </p:nvPicPr>
        <p:blipFill>
          <a:blip r:embed="rId2"/>
          <a:srcRect l="-85909" r="-85909"/>
          <a:stretch>
            <a:fillRect/>
          </a:stretch>
        </p:blipFill>
        <p:spPr>
          <a:xfrm>
            <a:off x="-1752600" y="1600200"/>
            <a:ext cx="8229600" cy="4525963"/>
          </a:xfrm>
        </p:spPr>
      </p:pic>
      <p:pic>
        <p:nvPicPr>
          <p:cNvPr id="5" name="Picture 4"/>
          <p:cNvPicPr>
            <a:picLocks noChangeAspect="1"/>
          </p:cNvPicPr>
          <p:nvPr/>
        </p:nvPicPr>
        <p:blipFill>
          <a:blip r:embed="rId3"/>
          <a:stretch>
            <a:fillRect/>
          </a:stretch>
        </p:blipFill>
        <p:spPr>
          <a:xfrm>
            <a:off x="4114800" y="1600200"/>
            <a:ext cx="4495800" cy="4495800"/>
          </a:xfrm>
          <a:prstGeom prst="rect">
            <a:avLst/>
          </a:prstGeom>
        </p:spPr>
      </p:pic>
    </p:spTree>
    <p:extLst>
      <p:ext uri="{BB962C8B-B14F-4D97-AF65-F5344CB8AC3E}">
        <p14:creationId xmlns:p14="http://schemas.microsoft.com/office/powerpoint/2010/main" val="127317869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the size of these light fixtures? </a:t>
            </a:r>
            <a:endParaRPr lang="en-US" dirty="0"/>
          </a:p>
        </p:txBody>
      </p:sp>
      <p:pic>
        <p:nvPicPr>
          <p:cNvPr id="4" name="Content Placeholder 3"/>
          <p:cNvPicPr>
            <a:picLocks noGrp="1" noChangeAspect="1"/>
          </p:cNvPicPr>
          <p:nvPr>
            <p:ph idx="1"/>
          </p:nvPr>
        </p:nvPicPr>
        <p:blipFill>
          <a:blip r:embed="rId2"/>
          <a:srcRect l="-18187" r="-18187"/>
          <a:stretch>
            <a:fillRect/>
          </a:stretch>
        </p:blipFill>
        <p:spPr/>
      </p:pic>
    </p:spTree>
    <p:extLst>
      <p:ext uri="{BB962C8B-B14F-4D97-AF65-F5344CB8AC3E}">
        <p14:creationId xmlns:p14="http://schemas.microsoft.com/office/powerpoint/2010/main" val="274927212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Pendant light fixtures are ‘human scale’</a:t>
            </a:r>
            <a:br>
              <a:rPr lang="en-US" dirty="0" smtClean="0"/>
            </a:br>
            <a:r>
              <a:rPr lang="en-US" sz="2000" dirty="0" smtClean="0"/>
              <a:t>(unexpectedly large for a light fixture)</a:t>
            </a:r>
            <a:endParaRPr lang="en-US" sz="2000" dirty="0"/>
          </a:p>
        </p:txBody>
      </p:sp>
      <p:pic>
        <p:nvPicPr>
          <p:cNvPr id="4" name="Content Placeholder 3"/>
          <p:cNvPicPr>
            <a:picLocks noGrp="1" noChangeAspect="1"/>
          </p:cNvPicPr>
          <p:nvPr>
            <p:ph idx="1"/>
          </p:nvPr>
        </p:nvPicPr>
        <p:blipFill>
          <a:blip r:embed="rId2"/>
          <a:srcRect l="-20889" r="-20889"/>
          <a:stretch>
            <a:fillRect/>
          </a:stretch>
        </p:blipFill>
        <p:spPr/>
      </p:pic>
    </p:spTree>
    <p:extLst>
      <p:ext uri="{BB962C8B-B14F-4D97-AF65-F5344CB8AC3E}">
        <p14:creationId xmlns:p14="http://schemas.microsoft.com/office/powerpoint/2010/main" val="31151496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err="1"/>
              <a:t>Lazika</a:t>
            </a:r>
            <a:r>
              <a:rPr lang="en-US" sz="2400" dirty="0"/>
              <a:t> </a:t>
            </a:r>
            <a:r>
              <a:rPr lang="en-US" sz="2400" dirty="0" smtClean="0"/>
              <a:t>Municipality Building designed by Architects </a:t>
            </a:r>
            <a:r>
              <a:rPr lang="en-US" sz="2400" dirty="0"/>
              <a:t>of Invention</a:t>
            </a:r>
          </a:p>
        </p:txBody>
      </p:sp>
      <p:pic>
        <p:nvPicPr>
          <p:cNvPr id="4" name="Content Placeholder 3"/>
          <p:cNvPicPr>
            <a:picLocks noGrp="1" noChangeAspect="1"/>
          </p:cNvPicPr>
          <p:nvPr>
            <p:ph idx="1"/>
          </p:nvPr>
        </p:nvPicPr>
        <p:blipFill>
          <a:blip r:embed="rId2"/>
          <a:srcRect l="-14940" r="-14940"/>
          <a:stretch>
            <a:fillRect/>
          </a:stretch>
        </p:blipFill>
        <p:spPr/>
      </p:pic>
    </p:spTree>
    <p:extLst>
      <p:ext uri="{BB962C8B-B14F-4D97-AF65-F5344CB8AC3E}">
        <p14:creationId xmlns:p14="http://schemas.microsoft.com/office/powerpoint/2010/main" val="290884852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“Designed by Bruno </a:t>
            </a:r>
            <a:r>
              <a:rPr lang="en-US" dirty="0" err="1"/>
              <a:t>Munari</a:t>
            </a:r>
            <a:r>
              <a:rPr lang="en-US" dirty="0"/>
              <a:t> in 1964, this original custom design became a modern-day classic. </a:t>
            </a:r>
            <a:endParaRPr lang="en-US" dirty="0" smtClean="0"/>
          </a:p>
          <a:p>
            <a:r>
              <a:rPr lang="en-US" dirty="0" smtClean="0"/>
              <a:t>The </a:t>
            </a:r>
            <a:r>
              <a:rPr lang="en-US" dirty="0"/>
              <a:t>Falkland Pendant Lamp features a tubular metal frame and aluminum structure, with an elastic fabric shade</a:t>
            </a:r>
          </a:p>
        </p:txBody>
      </p:sp>
    </p:spTree>
    <p:extLst>
      <p:ext uri="{BB962C8B-B14F-4D97-AF65-F5344CB8AC3E}">
        <p14:creationId xmlns:p14="http://schemas.microsoft.com/office/powerpoint/2010/main" val="216582987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‘Eco House’</a:t>
            </a:r>
            <a:br>
              <a:rPr lang="en-US" dirty="0" smtClean="0"/>
            </a:br>
            <a:r>
              <a:rPr lang="en-US" dirty="0" smtClean="0"/>
              <a:t>scaled to fit the way a person actually lives </a:t>
            </a:r>
            <a:endParaRPr lang="en-US" dirty="0"/>
          </a:p>
        </p:txBody>
      </p:sp>
      <p:pic>
        <p:nvPicPr>
          <p:cNvPr id="4" name="Content Placeholder 3"/>
          <p:cNvPicPr>
            <a:picLocks noGrp="1" noChangeAspect="1"/>
          </p:cNvPicPr>
          <p:nvPr>
            <p:ph idx="1"/>
          </p:nvPr>
        </p:nvPicPr>
        <p:blipFill>
          <a:blip r:embed="rId2"/>
          <a:srcRect t="-1302" b="-1302"/>
          <a:stretch>
            <a:fillRect/>
          </a:stretch>
        </p:blipFill>
        <p:spPr>
          <a:xfrm>
            <a:off x="457200" y="1676400"/>
            <a:ext cx="8229600" cy="4525963"/>
          </a:xfrm>
        </p:spPr>
      </p:pic>
    </p:spTree>
    <p:extLst>
      <p:ext uri="{BB962C8B-B14F-4D97-AF65-F5344CB8AC3E}">
        <p14:creationId xmlns:p14="http://schemas.microsoft.com/office/powerpoint/2010/main" val="204968512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An </a:t>
            </a:r>
            <a:r>
              <a:rPr lang="en-US" dirty="0"/>
              <a:t>architect-created green house plan that was designed from the ground up to be energy efficient and environmentally friendly. </a:t>
            </a:r>
            <a:endParaRPr lang="en-US" dirty="0" smtClean="0"/>
          </a:p>
          <a:p>
            <a:r>
              <a:rPr lang="en-US" dirty="0" smtClean="0"/>
              <a:t>The </a:t>
            </a:r>
            <a:r>
              <a:rPr lang="en-US" dirty="0"/>
              <a:t>inspiration for the plan came from a growing awareness that new houses were getting bigger and bigger but with little redeeming design merit. </a:t>
            </a:r>
            <a:endParaRPr lang="en-US" dirty="0" smtClean="0"/>
          </a:p>
          <a:p>
            <a:r>
              <a:rPr lang="en-US" dirty="0" smtClean="0"/>
              <a:t>The </a:t>
            </a:r>
            <a:r>
              <a:rPr lang="en-US" dirty="0"/>
              <a:t>problem is that comfort has almost nothing to do with how big a space is. It is attained, rather, by tailoring our houses to fit the way we really live, and to the scale and proportions of our human form.</a:t>
            </a:r>
          </a:p>
        </p:txBody>
      </p:sp>
    </p:spTree>
    <p:extLst>
      <p:ext uri="{BB962C8B-B14F-4D97-AF65-F5344CB8AC3E}">
        <p14:creationId xmlns:p14="http://schemas.microsoft.com/office/powerpoint/2010/main" val="241059290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rcRect l="-4731" r="-4731"/>
          <a:stretch>
            <a:fillRect/>
          </a:stretch>
        </p:blipFill>
        <p:spPr/>
      </p:pic>
    </p:spTree>
    <p:extLst>
      <p:ext uri="{BB962C8B-B14F-4D97-AF65-F5344CB8AC3E}">
        <p14:creationId xmlns:p14="http://schemas.microsoft.com/office/powerpoint/2010/main" val="28863064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Scale, proportion, balance, harmony, emphasis</a:t>
            </a:r>
            <a:endParaRPr lang="en-US" dirty="0"/>
          </a:p>
        </p:txBody>
      </p:sp>
      <p:pic>
        <p:nvPicPr>
          <p:cNvPr id="4" name="Content Placeholder 3"/>
          <p:cNvPicPr>
            <a:picLocks noGrp="1" noChangeAspect="1"/>
          </p:cNvPicPr>
          <p:nvPr>
            <p:ph idx="1"/>
          </p:nvPr>
        </p:nvPicPr>
        <p:blipFill>
          <a:blip r:embed="rId2"/>
          <a:srcRect l="-15277" r="-15277"/>
          <a:stretch>
            <a:fillRect/>
          </a:stretch>
        </p:blipFill>
        <p:spPr/>
      </p:pic>
    </p:spTree>
    <p:extLst>
      <p:ext uri="{BB962C8B-B14F-4D97-AF65-F5344CB8AC3E}">
        <p14:creationId xmlns:p14="http://schemas.microsoft.com/office/powerpoint/2010/main" val="50961313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4" descr="166"/>
          <p:cNvPicPr>
            <a:picLocks noGrp="1" noChangeAspect="1" noChangeArrowheads="1"/>
          </p:cNvPicPr>
          <p:nvPr>
            <p:ph/>
          </p:nvPr>
        </p:nvPicPr>
        <p:blipFill>
          <a:blip r:embed="rId2" cstate="print"/>
          <a:srcRect l="991" r="991"/>
          <a:stretch>
            <a:fillRect/>
          </a:stretch>
        </p:blipFill>
        <p:spPr>
          <a:noFill/>
        </p:spPr>
      </p:pic>
      <p:sp>
        <p:nvSpPr>
          <p:cNvPr id="37891" name="Text Box 6"/>
          <p:cNvSpPr txBox="1">
            <a:spLocks noChangeArrowheads="1"/>
          </p:cNvSpPr>
          <p:nvPr/>
        </p:nvSpPr>
        <p:spPr bwMode="auto">
          <a:xfrm>
            <a:off x="2743200" y="228600"/>
            <a:ext cx="3581400" cy="701675"/>
          </a:xfrm>
          <a:prstGeom prst="rect">
            <a:avLst/>
          </a:prstGeom>
          <a:noFill/>
          <a:ln w="9525">
            <a:noFill/>
            <a:miter lim="800000"/>
            <a:headEnd/>
            <a:tailEnd/>
          </a:ln>
        </p:spPr>
        <p:txBody>
          <a:bodyPr>
            <a:spAutoFit/>
          </a:bodyPr>
          <a:lstStyle/>
          <a:p>
            <a:pPr algn="ctr">
              <a:spcBef>
                <a:spcPct val="50000"/>
              </a:spcBef>
            </a:pPr>
            <a:r>
              <a:rPr lang="en-US" sz="4000"/>
              <a:t>BALANCE</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ctrTitle"/>
          </p:nvPr>
        </p:nvSpPr>
        <p:spPr>
          <a:xfrm>
            <a:off x="0" y="-735013"/>
            <a:ext cx="7772400" cy="1470026"/>
          </a:xfrm>
        </p:spPr>
        <p:txBody>
          <a:bodyPr>
            <a:normAutofit/>
          </a:bodyPr>
          <a:lstStyle/>
          <a:p>
            <a:pPr fontAlgn="auto">
              <a:spcAft>
                <a:spcPts val="0"/>
              </a:spcAft>
              <a:defRPr/>
            </a:pPr>
            <a:r>
              <a:rPr lang="en-US" sz="4000" dirty="0" smtClean="0"/>
              <a:t/>
            </a:r>
            <a:br>
              <a:rPr lang="en-US" sz="4000" dirty="0" smtClean="0"/>
            </a:br>
            <a:r>
              <a:rPr lang="en-US" sz="4000" dirty="0" smtClean="0"/>
              <a:t>Design Principles</a:t>
            </a:r>
          </a:p>
        </p:txBody>
      </p:sp>
      <p:sp>
        <p:nvSpPr>
          <p:cNvPr id="38915" name="Rectangle 3"/>
          <p:cNvSpPr>
            <a:spLocks noGrp="1" noChangeArrowheads="1"/>
          </p:cNvSpPr>
          <p:nvPr>
            <p:ph type="subTitle" idx="1"/>
          </p:nvPr>
        </p:nvSpPr>
        <p:spPr>
          <a:xfrm>
            <a:off x="381000" y="1143000"/>
            <a:ext cx="3657600" cy="5867400"/>
          </a:xfrm>
        </p:spPr>
        <p:txBody>
          <a:bodyPr/>
          <a:lstStyle/>
          <a:p>
            <a:r>
              <a:rPr lang="en-US" sz="2400" b="1" dirty="0" smtClean="0">
                <a:solidFill>
                  <a:srgbClr val="000000"/>
                </a:solidFill>
              </a:rPr>
              <a:t>Balance</a:t>
            </a:r>
          </a:p>
          <a:p>
            <a:r>
              <a:rPr lang="en-US" sz="2400" dirty="0" smtClean="0">
                <a:solidFill>
                  <a:srgbClr val="000000"/>
                </a:solidFill>
              </a:rPr>
              <a:t>Balance is a relationship of equilibrium between objects. </a:t>
            </a:r>
          </a:p>
          <a:p>
            <a:r>
              <a:rPr lang="en-US" sz="2400" dirty="0" smtClean="0">
                <a:solidFill>
                  <a:srgbClr val="000000"/>
                </a:solidFill>
              </a:rPr>
              <a:t>This includes color, shape, size, and texture.</a:t>
            </a:r>
          </a:p>
          <a:p>
            <a:r>
              <a:rPr lang="en-US" sz="2400" dirty="0" smtClean="0">
                <a:solidFill>
                  <a:srgbClr val="000000"/>
                </a:solidFill>
              </a:rPr>
              <a:t>Symmetrical Balance</a:t>
            </a:r>
          </a:p>
          <a:p>
            <a:r>
              <a:rPr lang="en-US" sz="2400" dirty="0" smtClean="0">
                <a:solidFill>
                  <a:srgbClr val="000000"/>
                </a:solidFill>
              </a:rPr>
              <a:t>Radial Balance</a:t>
            </a:r>
          </a:p>
          <a:p>
            <a:r>
              <a:rPr lang="en-US" sz="2400" dirty="0" smtClean="0">
                <a:solidFill>
                  <a:srgbClr val="000000"/>
                </a:solidFill>
              </a:rPr>
              <a:t>Asymmetrical Balance</a:t>
            </a:r>
          </a:p>
          <a:p>
            <a:endParaRPr lang="en-US" sz="2400" dirty="0" smtClean="0"/>
          </a:p>
          <a:p>
            <a:r>
              <a:rPr lang="en-US" sz="2400" dirty="0" smtClean="0"/>
              <a:t> </a:t>
            </a:r>
          </a:p>
          <a:p>
            <a:endParaRPr lang="en-US" sz="2400" dirty="0" smtClean="0"/>
          </a:p>
          <a:p>
            <a:endParaRPr lang="en-US" sz="2400" dirty="0" smtClean="0"/>
          </a:p>
          <a:p>
            <a:endParaRPr lang="en-US" sz="2400" dirty="0" smtClean="0"/>
          </a:p>
        </p:txBody>
      </p:sp>
      <p:sp>
        <p:nvSpPr>
          <p:cNvPr id="38916" name="Rectangle 7"/>
          <p:cNvSpPr>
            <a:spLocks noChangeArrowheads="1"/>
          </p:cNvSpPr>
          <p:nvPr/>
        </p:nvSpPr>
        <p:spPr bwMode="auto">
          <a:xfrm>
            <a:off x="4343400" y="1219200"/>
            <a:ext cx="1752600" cy="1752600"/>
          </a:xfrm>
          <a:prstGeom prst="rect">
            <a:avLst/>
          </a:prstGeom>
          <a:solidFill>
            <a:srgbClr val="FFFFFF"/>
          </a:solidFill>
          <a:ln w="9525">
            <a:solidFill>
              <a:srgbClr val="FFFFFF"/>
            </a:solidFill>
            <a:miter lim="800000"/>
            <a:headEnd/>
            <a:tailEnd/>
          </a:ln>
        </p:spPr>
        <p:txBody>
          <a:bodyPr wrap="none" anchor="ctr"/>
          <a:lstStyle/>
          <a:p>
            <a:endParaRPr lang="en-US"/>
          </a:p>
        </p:txBody>
      </p:sp>
      <p:sp>
        <p:nvSpPr>
          <p:cNvPr id="38917" name="Rectangle 8"/>
          <p:cNvSpPr>
            <a:spLocks noChangeArrowheads="1"/>
          </p:cNvSpPr>
          <p:nvPr/>
        </p:nvSpPr>
        <p:spPr bwMode="auto">
          <a:xfrm>
            <a:off x="4572000" y="1524000"/>
            <a:ext cx="228600" cy="1066800"/>
          </a:xfrm>
          <a:prstGeom prst="rect">
            <a:avLst/>
          </a:prstGeom>
          <a:solidFill>
            <a:srgbClr val="000000"/>
          </a:solidFill>
          <a:ln w="9525">
            <a:noFill/>
            <a:miter lim="800000"/>
            <a:headEnd/>
            <a:tailEnd/>
          </a:ln>
        </p:spPr>
        <p:txBody>
          <a:bodyPr wrap="none" anchor="ctr"/>
          <a:lstStyle/>
          <a:p>
            <a:endParaRPr lang="en-US"/>
          </a:p>
        </p:txBody>
      </p:sp>
      <p:sp>
        <p:nvSpPr>
          <p:cNvPr id="38918" name="Rectangle 9"/>
          <p:cNvSpPr>
            <a:spLocks noChangeArrowheads="1"/>
          </p:cNvSpPr>
          <p:nvPr/>
        </p:nvSpPr>
        <p:spPr bwMode="auto">
          <a:xfrm>
            <a:off x="5638800" y="1524000"/>
            <a:ext cx="228600" cy="1066800"/>
          </a:xfrm>
          <a:prstGeom prst="rect">
            <a:avLst/>
          </a:prstGeom>
          <a:solidFill>
            <a:srgbClr val="000000"/>
          </a:solidFill>
          <a:ln w="9525">
            <a:noFill/>
            <a:miter lim="800000"/>
            <a:headEnd/>
            <a:tailEnd/>
          </a:ln>
        </p:spPr>
        <p:txBody>
          <a:bodyPr wrap="none" anchor="ctr"/>
          <a:lstStyle/>
          <a:p>
            <a:endParaRPr lang="en-US"/>
          </a:p>
        </p:txBody>
      </p:sp>
      <p:sp>
        <p:nvSpPr>
          <p:cNvPr id="38919" name="Rectangle 12"/>
          <p:cNvSpPr>
            <a:spLocks noChangeArrowheads="1"/>
          </p:cNvSpPr>
          <p:nvPr/>
        </p:nvSpPr>
        <p:spPr bwMode="auto">
          <a:xfrm>
            <a:off x="6705600" y="3200400"/>
            <a:ext cx="1752600" cy="1752600"/>
          </a:xfrm>
          <a:prstGeom prst="rect">
            <a:avLst/>
          </a:prstGeom>
          <a:solidFill>
            <a:srgbClr val="FFFFFF"/>
          </a:solidFill>
          <a:ln w="9525">
            <a:solidFill>
              <a:srgbClr val="FFFFFF"/>
            </a:solidFill>
            <a:miter lim="800000"/>
            <a:headEnd/>
            <a:tailEnd/>
          </a:ln>
        </p:spPr>
        <p:txBody>
          <a:bodyPr wrap="none" anchor="ctr"/>
          <a:lstStyle/>
          <a:p>
            <a:endParaRPr lang="en-US"/>
          </a:p>
        </p:txBody>
      </p:sp>
      <p:sp>
        <p:nvSpPr>
          <p:cNvPr id="38920" name="Rectangle 27"/>
          <p:cNvSpPr>
            <a:spLocks noChangeArrowheads="1"/>
          </p:cNvSpPr>
          <p:nvPr/>
        </p:nvSpPr>
        <p:spPr bwMode="auto">
          <a:xfrm>
            <a:off x="6858000" y="3276600"/>
            <a:ext cx="533400" cy="533400"/>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38921" name="Oval 28"/>
          <p:cNvSpPr>
            <a:spLocks noChangeArrowheads="1"/>
          </p:cNvSpPr>
          <p:nvPr/>
        </p:nvSpPr>
        <p:spPr bwMode="auto">
          <a:xfrm>
            <a:off x="8001000" y="4038600"/>
            <a:ext cx="304800" cy="304800"/>
          </a:xfrm>
          <a:prstGeom prst="ellipse">
            <a:avLst/>
          </a:prstGeom>
          <a:solidFill>
            <a:schemeClr val="bg1"/>
          </a:solidFill>
          <a:ln w="9525">
            <a:solidFill>
              <a:schemeClr val="bg1"/>
            </a:solidFill>
            <a:round/>
            <a:headEnd/>
            <a:tailEnd/>
          </a:ln>
        </p:spPr>
        <p:txBody>
          <a:bodyPr wrap="none" anchor="ctr"/>
          <a:lstStyle/>
          <a:p>
            <a:endParaRPr lang="en-US"/>
          </a:p>
        </p:txBody>
      </p:sp>
      <p:sp>
        <p:nvSpPr>
          <p:cNvPr id="38922" name="Oval 29"/>
          <p:cNvSpPr>
            <a:spLocks noChangeArrowheads="1"/>
          </p:cNvSpPr>
          <p:nvPr/>
        </p:nvSpPr>
        <p:spPr bwMode="auto">
          <a:xfrm>
            <a:off x="8001000" y="4419600"/>
            <a:ext cx="304800" cy="304800"/>
          </a:xfrm>
          <a:prstGeom prst="ellipse">
            <a:avLst/>
          </a:prstGeom>
          <a:solidFill>
            <a:schemeClr val="bg1"/>
          </a:solidFill>
          <a:ln w="9525">
            <a:solidFill>
              <a:schemeClr val="bg1"/>
            </a:solidFill>
            <a:round/>
            <a:headEnd/>
            <a:tailEnd/>
          </a:ln>
        </p:spPr>
        <p:txBody>
          <a:bodyPr wrap="none" anchor="ctr"/>
          <a:lstStyle/>
          <a:p>
            <a:endParaRPr lang="en-US"/>
          </a:p>
        </p:txBody>
      </p:sp>
      <p:sp>
        <p:nvSpPr>
          <p:cNvPr id="38923" name="Oval 30"/>
          <p:cNvSpPr>
            <a:spLocks noChangeArrowheads="1"/>
          </p:cNvSpPr>
          <p:nvPr/>
        </p:nvSpPr>
        <p:spPr bwMode="auto">
          <a:xfrm>
            <a:off x="7620000" y="4191000"/>
            <a:ext cx="304800" cy="304800"/>
          </a:xfrm>
          <a:prstGeom prst="ellipse">
            <a:avLst/>
          </a:prstGeom>
          <a:solidFill>
            <a:schemeClr val="bg1"/>
          </a:solidFill>
          <a:ln w="9525">
            <a:solidFill>
              <a:schemeClr val="bg1"/>
            </a:solidFill>
            <a:round/>
            <a:headEnd/>
            <a:tailEnd/>
          </a:ln>
        </p:spPr>
        <p:txBody>
          <a:bodyPr wrap="none" anchor="ctr"/>
          <a:lstStyle/>
          <a:p>
            <a:endParaRPr lang="en-US"/>
          </a:p>
        </p:txBody>
      </p:sp>
      <p:sp>
        <p:nvSpPr>
          <p:cNvPr id="38924" name="Rectangle 31"/>
          <p:cNvSpPr>
            <a:spLocks noChangeArrowheads="1"/>
          </p:cNvSpPr>
          <p:nvPr/>
        </p:nvSpPr>
        <p:spPr bwMode="auto">
          <a:xfrm>
            <a:off x="4343400" y="3200400"/>
            <a:ext cx="1752600" cy="1752600"/>
          </a:xfrm>
          <a:prstGeom prst="rect">
            <a:avLst/>
          </a:prstGeom>
          <a:solidFill>
            <a:srgbClr val="FFFFFF"/>
          </a:solidFill>
          <a:ln w="9525">
            <a:solidFill>
              <a:srgbClr val="FFFFFF"/>
            </a:solidFill>
            <a:miter lim="800000"/>
            <a:headEnd/>
            <a:tailEnd/>
          </a:ln>
        </p:spPr>
        <p:txBody>
          <a:bodyPr wrap="none" anchor="ctr"/>
          <a:lstStyle/>
          <a:p>
            <a:endParaRPr lang="en-US"/>
          </a:p>
        </p:txBody>
      </p:sp>
      <p:sp>
        <p:nvSpPr>
          <p:cNvPr id="38925" name="Oval 32"/>
          <p:cNvSpPr>
            <a:spLocks noChangeArrowheads="1"/>
          </p:cNvSpPr>
          <p:nvPr/>
        </p:nvSpPr>
        <p:spPr bwMode="auto">
          <a:xfrm>
            <a:off x="4648200" y="3962400"/>
            <a:ext cx="228600" cy="228600"/>
          </a:xfrm>
          <a:prstGeom prst="ellipse">
            <a:avLst/>
          </a:prstGeom>
          <a:solidFill>
            <a:schemeClr val="bg1"/>
          </a:solidFill>
          <a:ln w="9525">
            <a:solidFill>
              <a:schemeClr val="bg1"/>
            </a:solidFill>
            <a:round/>
            <a:headEnd/>
            <a:tailEnd/>
          </a:ln>
        </p:spPr>
        <p:txBody>
          <a:bodyPr wrap="none" anchor="ctr"/>
          <a:lstStyle/>
          <a:p>
            <a:endParaRPr lang="en-US"/>
          </a:p>
        </p:txBody>
      </p:sp>
      <p:sp>
        <p:nvSpPr>
          <p:cNvPr id="38926" name="Oval 33"/>
          <p:cNvSpPr>
            <a:spLocks noChangeArrowheads="1"/>
          </p:cNvSpPr>
          <p:nvPr/>
        </p:nvSpPr>
        <p:spPr bwMode="auto">
          <a:xfrm>
            <a:off x="4800600" y="4267200"/>
            <a:ext cx="228600" cy="228600"/>
          </a:xfrm>
          <a:prstGeom prst="ellipse">
            <a:avLst/>
          </a:prstGeom>
          <a:solidFill>
            <a:schemeClr val="bg1"/>
          </a:solidFill>
          <a:ln w="9525">
            <a:solidFill>
              <a:schemeClr val="bg1"/>
            </a:solidFill>
            <a:round/>
            <a:headEnd/>
            <a:tailEnd/>
          </a:ln>
        </p:spPr>
        <p:txBody>
          <a:bodyPr wrap="none" anchor="ctr"/>
          <a:lstStyle/>
          <a:p>
            <a:endParaRPr lang="en-US"/>
          </a:p>
        </p:txBody>
      </p:sp>
      <p:sp>
        <p:nvSpPr>
          <p:cNvPr id="38927" name="Oval 34"/>
          <p:cNvSpPr>
            <a:spLocks noChangeArrowheads="1"/>
          </p:cNvSpPr>
          <p:nvPr/>
        </p:nvSpPr>
        <p:spPr bwMode="auto">
          <a:xfrm>
            <a:off x="5181600" y="4419600"/>
            <a:ext cx="228600" cy="228600"/>
          </a:xfrm>
          <a:prstGeom prst="ellipse">
            <a:avLst/>
          </a:prstGeom>
          <a:solidFill>
            <a:schemeClr val="bg1"/>
          </a:solidFill>
          <a:ln w="9525">
            <a:solidFill>
              <a:schemeClr val="bg1"/>
            </a:solidFill>
            <a:round/>
            <a:headEnd/>
            <a:tailEnd/>
          </a:ln>
        </p:spPr>
        <p:txBody>
          <a:bodyPr wrap="none" anchor="ctr"/>
          <a:lstStyle/>
          <a:p>
            <a:endParaRPr lang="en-US"/>
          </a:p>
        </p:txBody>
      </p:sp>
      <p:sp>
        <p:nvSpPr>
          <p:cNvPr id="38928" name="Oval 35"/>
          <p:cNvSpPr>
            <a:spLocks noChangeArrowheads="1"/>
          </p:cNvSpPr>
          <p:nvPr/>
        </p:nvSpPr>
        <p:spPr bwMode="auto">
          <a:xfrm>
            <a:off x="5562600" y="4343400"/>
            <a:ext cx="228600" cy="228600"/>
          </a:xfrm>
          <a:prstGeom prst="ellipse">
            <a:avLst/>
          </a:prstGeom>
          <a:solidFill>
            <a:schemeClr val="bg1"/>
          </a:solidFill>
          <a:ln w="9525">
            <a:solidFill>
              <a:schemeClr val="bg1"/>
            </a:solidFill>
            <a:round/>
            <a:headEnd/>
            <a:tailEnd/>
          </a:ln>
        </p:spPr>
        <p:txBody>
          <a:bodyPr wrap="none" anchor="ctr"/>
          <a:lstStyle/>
          <a:p>
            <a:endParaRPr lang="en-US"/>
          </a:p>
        </p:txBody>
      </p:sp>
      <p:sp>
        <p:nvSpPr>
          <p:cNvPr id="38929" name="Oval 36"/>
          <p:cNvSpPr>
            <a:spLocks noChangeArrowheads="1"/>
          </p:cNvSpPr>
          <p:nvPr/>
        </p:nvSpPr>
        <p:spPr bwMode="auto">
          <a:xfrm>
            <a:off x="5715000" y="3962400"/>
            <a:ext cx="228600" cy="228600"/>
          </a:xfrm>
          <a:prstGeom prst="ellipse">
            <a:avLst/>
          </a:prstGeom>
          <a:solidFill>
            <a:schemeClr val="bg1"/>
          </a:solidFill>
          <a:ln w="9525">
            <a:solidFill>
              <a:schemeClr val="bg1"/>
            </a:solidFill>
            <a:round/>
            <a:headEnd/>
            <a:tailEnd/>
          </a:ln>
        </p:spPr>
        <p:txBody>
          <a:bodyPr wrap="none" anchor="ctr"/>
          <a:lstStyle/>
          <a:p>
            <a:endParaRPr lang="en-US"/>
          </a:p>
        </p:txBody>
      </p:sp>
      <p:sp>
        <p:nvSpPr>
          <p:cNvPr id="38930" name="Oval 37"/>
          <p:cNvSpPr>
            <a:spLocks noChangeArrowheads="1"/>
          </p:cNvSpPr>
          <p:nvPr/>
        </p:nvSpPr>
        <p:spPr bwMode="auto">
          <a:xfrm>
            <a:off x="4800600" y="3581400"/>
            <a:ext cx="228600" cy="228600"/>
          </a:xfrm>
          <a:prstGeom prst="ellipse">
            <a:avLst/>
          </a:prstGeom>
          <a:solidFill>
            <a:schemeClr val="bg1"/>
          </a:solidFill>
          <a:ln w="9525">
            <a:solidFill>
              <a:schemeClr val="bg1"/>
            </a:solidFill>
            <a:round/>
            <a:headEnd/>
            <a:tailEnd/>
          </a:ln>
        </p:spPr>
        <p:txBody>
          <a:bodyPr wrap="none" anchor="ctr"/>
          <a:lstStyle/>
          <a:p>
            <a:endParaRPr lang="en-US"/>
          </a:p>
        </p:txBody>
      </p:sp>
      <p:sp>
        <p:nvSpPr>
          <p:cNvPr id="38931" name="Oval 38"/>
          <p:cNvSpPr>
            <a:spLocks noChangeArrowheads="1"/>
          </p:cNvSpPr>
          <p:nvPr/>
        </p:nvSpPr>
        <p:spPr bwMode="auto">
          <a:xfrm>
            <a:off x="5181600" y="3429000"/>
            <a:ext cx="228600" cy="228600"/>
          </a:xfrm>
          <a:prstGeom prst="ellipse">
            <a:avLst/>
          </a:prstGeom>
          <a:solidFill>
            <a:schemeClr val="bg1"/>
          </a:solidFill>
          <a:ln w="9525">
            <a:solidFill>
              <a:schemeClr val="bg1"/>
            </a:solidFill>
            <a:round/>
            <a:headEnd/>
            <a:tailEnd/>
          </a:ln>
        </p:spPr>
        <p:txBody>
          <a:bodyPr wrap="none" anchor="ctr"/>
          <a:lstStyle/>
          <a:p>
            <a:endParaRPr lang="en-US"/>
          </a:p>
        </p:txBody>
      </p:sp>
      <p:sp>
        <p:nvSpPr>
          <p:cNvPr id="38932" name="Oval 39"/>
          <p:cNvSpPr>
            <a:spLocks noChangeArrowheads="1"/>
          </p:cNvSpPr>
          <p:nvPr/>
        </p:nvSpPr>
        <p:spPr bwMode="auto">
          <a:xfrm>
            <a:off x="5562600" y="3581400"/>
            <a:ext cx="228600" cy="228600"/>
          </a:xfrm>
          <a:prstGeom prst="ellipse">
            <a:avLst/>
          </a:prstGeom>
          <a:solidFill>
            <a:schemeClr val="bg1"/>
          </a:solidFill>
          <a:ln w="9525">
            <a:solidFill>
              <a:schemeClr val="bg1"/>
            </a:solidFill>
            <a:round/>
            <a:headEnd/>
            <a:tailEnd/>
          </a:ln>
        </p:spPr>
        <p:txBody>
          <a:bodyPr wrap="none" anchor="ctr"/>
          <a:lstStyle/>
          <a:p>
            <a:endParaRPr lang="en-US"/>
          </a:p>
        </p:txBody>
      </p:sp>
      <p:sp>
        <p:nvSpPr>
          <p:cNvPr id="32808" name="Oval 40"/>
          <p:cNvSpPr>
            <a:spLocks noChangeArrowheads="1"/>
          </p:cNvSpPr>
          <p:nvPr/>
        </p:nvSpPr>
        <p:spPr bwMode="auto">
          <a:xfrm>
            <a:off x="4800600" y="3581400"/>
            <a:ext cx="990600" cy="914400"/>
          </a:xfrm>
          <a:prstGeom prst="ellipse">
            <a:avLst/>
          </a:prstGeom>
          <a:noFill/>
          <a:ln w="9525">
            <a:solidFill>
              <a:srgbClr val="FF0000"/>
            </a:solidFill>
            <a:round/>
            <a:headEnd/>
            <a:tailEnd/>
          </a:ln>
        </p:spPr>
        <p:txBody>
          <a:bodyPr wrap="none" anchor="ctr"/>
          <a:lstStyle/>
          <a:p>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808"/>
                                        </p:tgtEl>
                                        <p:attrNameLst>
                                          <p:attrName>style.visibility</p:attrName>
                                        </p:attrNameLst>
                                      </p:cBhvr>
                                      <p:to>
                                        <p:strVal val="visible"/>
                                      </p:to>
                                    </p:set>
                                    <p:animEffect transition="in" filter="fade">
                                      <p:cBhvr>
                                        <p:cTn id="7" dur="2000"/>
                                        <p:tgtEl>
                                          <p:spTgt spid="328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08"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ctrTitle"/>
          </p:nvPr>
        </p:nvSpPr>
        <p:spPr>
          <a:xfrm>
            <a:off x="0" y="-609600"/>
            <a:ext cx="7772400" cy="1470025"/>
          </a:xfrm>
        </p:spPr>
        <p:txBody>
          <a:bodyPr>
            <a:normAutofit/>
          </a:bodyPr>
          <a:lstStyle/>
          <a:p>
            <a:pPr fontAlgn="auto">
              <a:spcAft>
                <a:spcPts val="0"/>
              </a:spcAft>
              <a:defRPr/>
            </a:pPr>
            <a:r>
              <a:rPr lang="en-US" sz="4000" dirty="0" smtClean="0"/>
              <a:t/>
            </a:r>
            <a:br>
              <a:rPr lang="en-US" sz="4000" dirty="0" smtClean="0"/>
            </a:br>
            <a:r>
              <a:rPr lang="en-US" sz="4000" dirty="0" smtClean="0"/>
              <a:t>Design Principles</a:t>
            </a:r>
          </a:p>
        </p:txBody>
      </p:sp>
      <p:sp>
        <p:nvSpPr>
          <p:cNvPr id="39939" name="Rectangle 3"/>
          <p:cNvSpPr>
            <a:spLocks noGrp="1" noChangeArrowheads="1"/>
          </p:cNvSpPr>
          <p:nvPr>
            <p:ph type="subTitle" idx="1"/>
          </p:nvPr>
        </p:nvSpPr>
        <p:spPr>
          <a:xfrm>
            <a:off x="0" y="990600"/>
            <a:ext cx="3657600" cy="5867400"/>
          </a:xfrm>
        </p:spPr>
        <p:txBody>
          <a:bodyPr/>
          <a:lstStyle/>
          <a:p>
            <a:r>
              <a:rPr lang="en-US" sz="2400" b="1" dirty="0" smtClean="0">
                <a:solidFill>
                  <a:srgbClr val="000000"/>
                </a:solidFill>
              </a:rPr>
              <a:t>Balance</a:t>
            </a:r>
          </a:p>
          <a:p>
            <a:r>
              <a:rPr lang="en-US" sz="2400" dirty="0" smtClean="0">
                <a:solidFill>
                  <a:srgbClr val="000000"/>
                </a:solidFill>
              </a:rPr>
              <a:t>Balance has an implied axis.</a:t>
            </a:r>
          </a:p>
          <a:p>
            <a:r>
              <a:rPr lang="en-US" sz="2400" dirty="0" smtClean="0">
                <a:solidFill>
                  <a:srgbClr val="000000"/>
                </a:solidFill>
              </a:rPr>
              <a:t>Symmetrical Balance is identical in imagery  in reverse.</a:t>
            </a:r>
          </a:p>
          <a:p>
            <a:endParaRPr lang="en-US" sz="2400" dirty="0" smtClean="0"/>
          </a:p>
          <a:p>
            <a:r>
              <a:rPr lang="en-US" sz="2400" dirty="0" smtClean="0"/>
              <a:t> </a:t>
            </a:r>
          </a:p>
          <a:p>
            <a:endParaRPr lang="en-US" sz="2400" dirty="0" smtClean="0"/>
          </a:p>
          <a:p>
            <a:endParaRPr lang="en-US" sz="2400" dirty="0" smtClean="0"/>
          </a:p>
          <a:p>
            <a:endParaRPr lang="en-US" sz="2400" dirty="0" smtClean="0"/>
          </a:p>
        </p:txBody>
      </p:sp>
      <p:sp>
        <p:nvSpPr>
          <p:cNvPr id="39940" name="Rectangle 6"/>
          <p:cNvSpPr>
            <a:spLocks noChangeArrowheads="1"/>
          </p:cNvSpPr>
          <p:nvPr/>
        </p:nvSpPr>
        <p:spPr bwMode="auto">
          <a:xfrm>
            <a:off x="4343400" y="1219200"/>
            <a:ext cx="1752600" cy="1752600"/>
          </a:xfrm>
          <a:prstGeom prst="rect">
            <a:avLst/>
          </a:prstGeom>
          <a:solidFill>
            <a:srgbClr val="FFFFFF"/>
          </a:solidFill>
          <a:ln w="9525">
            <a:solidFill>
              <a:srgbClr val="FFFFFF"/>
            </a:solidFill>
            <a:miter lim="800000"/>
            <a:headEnd/>
            <a:tailEnd/>
          </a:ln>
        </p:spPr>
        <p:txBody>
          <a:bodyPr wrap="none" anchor="ctr"/>
          <a:lstStyle/>
          <a:p>
            <a:endParaRPr lang="en-US"/>
          </a:p>
        </p:txBody>
      </p:sp>
      <p:sp>
        <p:nvSpPr>
          <p:cNvPr id="39941" name="Rectangle 7"/>
          <p:cNvSpPr>
            <a:spLocks noChangeArrowheads="1"/>
          </p:cNvSpPr>
          <p:nvPr/>
        </p:nvSpPr>
        <p:spPr bwMode="auto">
          <a:xfrm>
            <a:off x="4572000" y="1524000"/>
            <a:ext cx="228600" cy="1066800"/>
          </a:xfrm>
          <a:prstGeom prst="rect">
            <a:avLst/>
          </a:prstGeom>
          <a:solidFill>
            <a:srgbClr val="000000"/>
          </a:solidFill>
          <a:ln w="9525">
            <a:noFill/>
            <a:miter lim="800000"/>
            <a:headEnd/>
            <a:tailEnd/>
          </a:ln>
        </p:spPr>
        <p:txBody>
          <a:bodyPr wrap="none" anchor="ctr"/>
          <a:lstStyle/>
          <a:p>
            <a:endParaRPr lang="en-US"/>
          </a:p>
        </p:txBody>
      </p:sp>
      <p:sp>
        <p:nvSpPr>
          <p:cNvPr id="39942" name="Rectangle 8"/>
          <p:cNvSpPr>
            <a:spLocks noChangeArrowheads="1"/>
          </p:cNvSpPr>
          <p:nvPr/>
        </p:nvSpPr>
        <p:spPr bwMode="auto">
          <a:xfrm>
            <a:off x="5638800" y="1524000"/>
            <a:ext cx="228600" cy="1066800"/>
          </a:xfrm>
          <a:prstGeom prst="rect">
            <a:avLst/>
          </a:prstGeom>
          <a:solidFill>
            <a:srgbClr val="000000"/>
          </a:solidFill>
          <a:ln w="9525">
            <a:noFill/>
            <a:miter lim="800000"/>
            <a:headEnd/>
            <a:tailEnd/>
          </a:ln>
        </p:spPr>
        <p:txBody>
          <a:bodyPr wrap="none" anchor="ctr"/>
          <a:lstStyle/>
          <a:p>
            <a:endParaRPr lang="en-US"/>
          </a:p>
        </p:txBody>
      </p:sp>
      <p:sp>
        <p:nvSpPr>
          <p:cNvPr id="39943" name="Rectangle 9"/>
          <p:cNvSpPr>
            <a:spLocks noChangeArrowheads="1"/>
          </p:cNvSpPr>
          <p:nvPr/>
        </p:nvSpPr>
        <p:spPr bwMode="auto">
          <a:xfrm>
            <a:off x="4343400" y="3200400"/>
            <a:ext cx="1752600" cy="1752600"/>
          </a:xfrm>
          <a:prstGeom prst="rect">
            <a:avLst/>
          </a:prstGeom>
          <a:solidFill>
            <a:srgbClr val="FFFFFF"/>
          </a:solidFill>
          <a:ln w="9525">
            <a:solidFill>
              <a:srgbClr val="FFFFFF"/>
            </a:solidFill>
            <a:miter lim="800000"/>
            <a:headEnd/>
            <a:tailEnd/>
          </a:ln>
        </p:spPr>
        <p:txBody>
          <a:bodyPr wrap="none" anchor="ctr"/>
          <a:lstStyle/>
          <a:p>
            <a:endParaRPr lang="en-US"/>
          </a:p>
        </p:txBody>
      </p:sp>
      <p:sp>
        <p:nvSpPr>
          <p:cNvPr id="39944" name="Rectangle 10"/>
          <p:cNvSpPr>
            <a:spLocks noChangeArrowheads="1"/>
          </p:cNvSpPr>
          <p:nvPr/>
        </p:nvSpPr>
        <p:spPr bwMode="auto">
          <a:xfrm>
            <a:off x="6705600" y="3200400"/>
            <a:ext cx="1752600" cy="1752600"/>
          </a:xfrm>
          <a:prstGeom prst="rect">
            <a:avLst/>
          </a:prstGeom>
          <a:solidFill>
            <a:srgbClr val="FFFFFF"/>
          </a:solidFill>
          <a:ln w="9525">
            <a:solidFill>
              <a:srgbClr val="FFFFFF"/>
            </a:solidFill>
            <a:miter lim="800000"/>
            <a:headEnd/>
            <a:tailEnd/>
          </a:ln>
        </p:spPr>
        <p:txBody>
          <a:bodyPr wrap="none" anchor="ctr"/>
          <a:lstStyle/>
          <a:p>
            <a:endParaRPr lang="en-US"/>
          </a:p>
        </p:txBody>
      </p:sp>
      <p:sp>
        <p:nvSpPr>
          <p:cNvPr id="39945" name="Oval 11"/>
          <p:cNvSpPr>
            <a:spLocks noChangeArrowheads="1"/>
          </p:cNvSpPr>
          <p:nvPr/>
        </p:nvSpPr>
        <p:spPr bwMode="auto">
          <a:xfrm>
            <a:off x="4648200" y="3962400"/>
            <a:ext cx="228600" cy="228600"/>
          </a:xfrm>
          <a:prstGeom prst="ellipse">
            <a:avLst/>
          </a:prstGeom>
          <a:solidFill>
            <a:schemeClr val="bg1"/>
          </a:solidFill>
          <a:ln w="9525">
            <a:solidFill>
              <a:schemeClr val="bg1"/>
            </a:solidFill>
            <a:round/>
            <a:headEnd/>
            <a:tailEnd/>
          </a:ln>
        </p:spPr>
        <p:txBody>
          <a:bodyPr wrap="none" anchor="ctr"/>
          <a:lstStyle/>
          <a:p>
            <a:endParaRPr lang="en-US"/>
          </a:p>
        </p:txBody>
      </p:sp>
      <p:sp>
        <p:nvSpPr>
          <p:cNvPr id="39946" name="Oval 12"/>
          <p:cNvSpPr>
            <a:spLocks noChangeArrowheads="1"/>
          </p:cNvSpPr>
          <p:nvPr/>
        </p:nvSpPr>
        <p:spPr bwMode="auto">
          <a:xfrm>
            <a:off x="4800600" y="4267200"/>
            <a:ext cx="228600" cy="228600"/>
          </a:xfrm>
          <a:prstGeom prst="ellipse">
            <a:avLst/>
          </a:prstGeom>
          <a:solidFill>
            <a:schemeClr val="bg1"/>
          </a:solidFill>
          <a:ln w="9525">
            <a:solidFill>
              <a:schemeClr val="bg1"/>
            </a:solidFill>
            <a:round/>
            <a:headEnd/>
            <a:tailEnd/>
          </a:ln>
        </p:spPr>
        <p:txBody>
          <a:bodyPr wrap="none" anchor="ctr"/>
          <a:lstStyle/>
          <a:p>
            <a:endParaRPr lang="en-US"/>
          </a:p>
        </p:txBody>
      </p:sp>
      <p:sp>
        <p:nvSpPr>
          <p:cNvPr id="39947" name="Oval 13"/>
          <p:cNvSpPr>
            <a:spLocks noChangeArrowheads="1"/>
          </p:cNvSpPr>
          <p:nvPr/>
        </p:nvSpPr>
        <p:spPr bwMode="auto">
          <a:xfrm>
            <a:off x="5181600" y="4419600"/>
            <a:ext cx="228600" cy="228600"/>
          </a:xfrm>
          <a:prstGeom prst="ellipse">
            <a:avLst/>
          </a:prstGeom>
          <a:solidFill>
            <a:schemeClr val="bg1"/>
          </a:solidFill>
          <a:ln w="9525">
            <a:solidFill>
              <a:schemeClr val="bg1"/>
            </a:solidFill>
            <a:round/>
            <a:headEnd/>
            <a:tailEnd/>
          </a:ln>
        </p:spPr>
        <p:txBody>
          <a:bodyPr wrap="none" anchor="ctr"/>
          <a:lstStyle/>
          <a:p>
            <a:endParaRPr lang="en-US"/>
          </a:p>
        </p:txBody>
      </p:sp>
      <p:sp>
        <p:nvSpPr>
          <p:cNvPr id="39948" name="Oval 14"/>
          <p:cNvSpPr>
            <a:spLocks noChangeArrowheads="1"/>
          </p:cNvSpPr>
          <p:nvPr/>
        </p:nvSpPr>
        <p:spPr bwMode="auto">
          <a:xfrm>
            <a:off x="5562600" y="4343400"/>
            <a:ext cx="228600" cy="228600"/>
          </a:xfrm>
          <a:prstGeom prst="ellipse">
            <a:avLst/>
          </a:prstGeom>
          <a:solidFill>
            <a:schemeClr val="bg1"/>
          </a:solidFill>
          <a:ln w="9525">
            <a:solidFill>
              <a:schemeClr val="bg1"/>
            </a:solidFill>
            <a:round/>
            <a:headEnd/>
            <a:tailEnd/>
          </a:ln>
        </p:spPr>
        <p:txBody>
          <a:bodyPr wrap="none" anchor="ctr"/>
          <a:lstStyle/>
          <a:p>
            <a:endParaRPr lang="en-US"/>
          </a:p>
        </p:txBody>
      </p:sp>
      <p:sp>
        <p:nvSpPr>
          <p:cNvPr id="39949" name="Oval 15"/>
          <p:cNvSpPr>
            <a:spLocks noChangeArrowheads="1"/>
          </p:cNvSpPr>
          <p:nvPr/>
        </p:nvSpPr>
        <p:spPr bwMode="auto">
          <a:xfrm>
            <a:off x="5715000" y="3962400"/>
            <a:ext cx="228600" cy="228600"/>
          </a:xfrm>
          <a:prstGeom prst="ellipse">
            <a:avLst/>
          </a:prstGeom>
          <a:solidFill>
            <a:schemeClr val="bg1"/>
          </a:solidFill>
          <a:ln w="9525">
            <a:solidFill>
              <a:schemeClr val="bg1"/>
            </a:solidFill>
            <a:round/>
            <a:headEnd/>
            <a:tailEnd/>
          </a:ln>
        </p:spPr>
        <p:txBody>
          <a:bodyPr wrap="none" anchor="ctr"/>
          <a:lstStyle/>
          <a:p>
            <a:endParaRPr lang="en-US"/>
          </a:p>
        </p:txBody>
      </p:sp>
      <p:sp>
        <p:nvSpPr>
          <p:cNvPr id="39950" name="Oval 16"/>
          <p:cNvSpPr>
            <a:spLocks noChangeArrowheads="1"/>
          </p:cNvSpPr>
          <p:nvPr/>
        </p:nvSpPr>
        <p:spPr bwMode="auto">
          <a:xfrm>
            <a:off x="4800600" y="3581400"/>
            <a:ext cx="228600" cy="228600"/>
          </a:xfrm>
          <a:prstGeom prst="ellipse">
            <a:avLst/>
          </a:prstGeom>
          <a:solidFill>
            <a:schemeClr val="bg1"/>
          </a:solidFill>
          <a:ln w="9525">
            <a:solidFill>
              <a:schemeClr val="bg1"/>
            </a:solidFill>
            <a:round/>
            <a:headEnd/>
            <a:tailEnd/>
          </a:ln>
        </p:spPr>
        <p:txBody>
          <a:bodyPr wrap="none" anchor="ctr"/>
          <a:lstStyle/>
          <a:p>
            <a:endParaRPr lang="en-US"/>
          </a:p>
        </p:txBody>
      </p:sp>
      <p:sp>
        <p:nvSpPr>
          <p:cNvPr id="39951" name="Oval 17"/>
          <p:cNvSpPr>
            <a:spLocks noChangeArrowheads="1"/>
          </p:cNvSpPr>
          <p:nvPr/>
        </p:nvSpPr>
        <p:spPr bwMode="auto">
          <a:xfrm>
            <a:off x="5181600" y="3429000"/>
            <a:ext cx="228600" cy="228600"/>
          </a:xfrm>
          <a:prstGeom prst="ellipse">
            <a:avLst/>
          </a:prstGeom>
          <a:solidFill>
            <a:schemeClr val="bg1"/>
          </a:solidFill>
          <a:ln w="9525">
            <a:solidFill>
              <a:schemeClr val="bg1"/>
            </a:solidFill>
            <a:round/>
            <a:headEnd/>
            <a:tailEnd/>
          </a:ln>
        </p:spPr>
        <p:txBody>
          <a:bodyPr wrap="none" anchor="ctr"/>
          <a:lstStyle/>
          <a:p>
            <a:endParaRPr lang="en-US"/>
          </a:p>
        </p:txBody>
      </p:sp>
      <p:sp>
        <p:nvSpPr>
          <p:cNvPr id="39952" name="Oval 18"/>
          <p:cNvSpPr>
            <a:spLocks noChangeArrowheads="1"/>
          </p:cNvSpPr>
          <p:nvPr/>
        </p:nvSpPr>
        <p:spPr bwMode="auto">
          <a:xfrm>
            <a:off x="5562600" y="3581400"/>
            <a:ext cx="228600" cy="228600"/>
          </a:xfrm>
          <a:prstGeom prst="ellipse">
            <a:avLst/>
          </a:prstGeom>
          <a:solidFill>
            <a:schemeClr val="bg1"/>
          </a:solidFill>
          <a:ln w="9525">
            <a:solidFill>
              <a:schemeClr val="bg1"/>
            </a:solidFill>
            <a:round/>
            <a:headEnd/>
            <a:tailEnd/>
          </a:ln>
        </p:spPr>
        <p:txBody>
          <a:bodyPr wrap="none" anchor="ctr"/>
          <a:lstStyle/>
          <a:p>
            <a:endParaRPr lang="en-US"/>
          </a:p>
        </p:txBody>
      </p:sp>
      <p:sp>
        <p:nvSpPr>
          <p:cNvPr id="39953" name="Rectangle 19"/>
          <p:cNvSpPr>
            <a:spLocks noChangeArrowheads="1"/>
          </p:cNvSpPr>
          <p:nvPr/>
        </p:nvSpPr>
        <p:spPr bwMode="auto">
          <a:xfrm>
            <a:off x="6858000" y="3276600"/>
            <a:ext cx="533400" cy="533400"/>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39954" name="Oval 20"/>
          <p:cNvSpPr>
            <a:spLocks noChangeArrowheads="1"/>
          </p:cNvSpPr>
          <p:nvPr/>
        </p:nvSpPr>
        <p:spPr bwMode="auto">
          <a:xfrm>
            <a:off x="8001000" y="4038600"/>
            <a:ext cx="304800" cy="304800"/>
          </a:xfrm>
          <a:prstGeom prst="ellipse">
            <a:avLst/>
          </a:prstGeom>
          <a:solidFill>
            <a:schemeClr val="bg1"/>
          </a:solidFill>
          <a:ln w="9525">
            <a:solidFill>
              <a:schemeClr val="bg1"/>
            </a:solidFill>
            <a:round/>
            <a:headEnd/>
            <a:tailEnd/>
          </a:ln>
        </p:spPr>
        <p:txBody>
          <a:bodyPr wrap="none" anchor="ctr"/>
          <a:lstStyle/>
          <a:p>
            <a:endParaRPr lang="en-US"/>
          </a:p>
        </p:txBody>
      </p:sp>
      <p:sp>
        <p:nvSpPr>
          <p:cNvPr id="39955" name="Oval 21"/>
          <p:cNvSpPr>
            <a:spLocks noChangeArrowheads="1"/>
          </p:cNvSpPr>
          <p:nvPr/>
        </p:nvSpPr>
        <p:spPr bwMode="auto">
          <a:xfrm>
            <a:off x="8001000" y="4419600"/>
            <a:ext cx="304800" cy="304800"/>
          </a:xfrm>
          <a:prstGeom prst="ellipse">
            <a:avLst/>
          </a:prstGeom>
          <a:solidFill>
            <a:schemeClr val="bg1"/>
          </a:solidFill>
          <a:ln w="9525">
            <a:solidFill>
              <a:schemeClr val="bg1"/>
            </a:solidFill>
            <a:round/>
            <a:headEnd/>
            <a:tailEnd/>
          </a:ln>
        </p:spPr>
        <p:txBody>
          <a:bodyPr wrap="none" anchor="ctr"/>
          <a:lstStyle/>
          <a:p>
            <a:endParaRPr lang="en-US"/>
          </a:p>
        </p:txBody>
      </p:sp>
      <p:sp>
        <p:nvSpPr>
          <p:cNvPr id="39956" name="Oval 22"/>
          <p:cNvSpPr>
            <a:spLocks noChangeArrowheads="1"/>
          </p:cNvSpPr>
          <p:nvPr/>
        </p:nvSpPr>
        <p:spPr bwMode="auto">
          <a:xfrm>
            <a:off x="7620000" y="4191000"/>
            <a:ext cx="304800" cy="304800"/>
          </a:xfrm>
          <a:prstGeom prst="ellipse">
            <a:avLst/>
          </a:prstGeom>
          <a:solidFill>
            <a:schemeClr val="bg1"/>
          </a:solidFill>
          <a:ln w="9525">
            <a:solidFill>
              <a:schemeClr val="bg1"/>
            </a:solidFill>
            <a:round/>
            <a:headEnd/>
            <a:tailEnd/>
          </a:ln>
        </p:spPr>
        <p:txBody>
          <a:bodyPr wrap="none" anchor="ctr"/>
          <a:lstStyle/>
          <a:p>
            <a:endParaRPr lang="en-US"/>
          </a:p>
        </p:txBody>
      </p:sp>
      <p:sp>
        <p:nvSpPr>
          <p:cNvPr id="36887" name="Line 23"/>
          <p:cNvSpPr>
            <a:spLocks noChangeShapeType="1"/>
          </p:cNvSpPr>
          <p:nvPr/>
        </p:nvSpPr>
        <p:spPr bwMode="auto">
          <a:xfrm>
            <a:off x="5257800" y="1066800"/>
            <a:ext cx="0" cy="4419600"/>
          </a:xfrm>
          <a:prstGeom prst="line">
            <a:avLst/>
          </a:prstGeom>
          <a:noFill/>
          <a:ln w="25400">
            <a:solidFill>
              <a:srgbClr val="FF0000"/>
            </a:solidFill>
            <a:round/>
            <a:headEnd/>
            <a:tailEnd/>
          </a:ln>
        </p:spPr>
        <p:txBody>
          <a:bodyPr/>
          <a:lstStyle/>
          <a:p>
            <a:endParaRPr lang="en-US"/>
          </a:p>
        </p:txBody>
      </p:sp>
      <p:sp>
        <p:nvSpPr>
          <p:cNvPr id="36888" name="Line 24"/>
          <p:cNvSpPr>
            <a:spLocks noChangeShapeType="1"/>
          </p:cNvSpPr>
          <p:nvPr/>
        </p:nvSpPr>
        <p:spPr bwMode="auto">
          <a:xfrm>
            <a:off x="7543800" y="2667000"/>
            <a:ext cx="0" cy="2895600"/>
          </a:xfrm>
          <a:prstGeom prst="line">
            <a:avLst/>
          </a:prstGeom>
          <a:noFill/>
          <a:ln w="25400">
            <a:solidFill>
              <a:srgbClr val="FF0000"/>
            </a:solidFill>
            <a:round/>
            <a:headEnd/>
            <a:tailEnd/>
          </a:ln>
        </p:spPr>
        <p:txBody>
          <a:bodyPr/>
          <a:lstStyle/>
          <a:p>
            <a:endParaRPr lang="en-US"/>
          </a:p>
        </p:txBody>
      </p:sp>
      <p:sp>
        <p:nvSpPr>
          <p:cNvPr id="39959" name="Oval 27"/>
          <p:cNvSpPr>
            <a:spLocks noChangeArrowheads="1"/>
          </p:cNvSpPr>
          <p:nvPr/>
        </p:nvSpPr>
        <p:spPr bwMode="auto">
          <a:xfrm>
            <a:off x="4800600" y="3581400"/>
            <a:ext cx="990600" cy="914400"/>
          </a:xfrm>
          <a:prstGeom prst="ellipse">
            <a:avLst/>
          </a:prstGeom>
          <a:noFill/>
          <a:ln w="9525">
            <a:solidFill>
              <a:srgbClr val="FF0000"/>
            </a:solidFill>
            <a:round/>
            <a:headEnd/>
            <a:tailEnd/>
          </a:ln>
        </p:spPr>
        <p:txBody>
          <a:bodyPr wrap="none" anchor="ctr"/>
          <a:lstStyle/>
          <a:p>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888"/>
                                        </p:tgtEl>
                                        <p:attrNameLst>
                                          <p:attrName>style.visibility</p:attrName>
                                        </p:attrNameLst>
                                      </p:cBhvr>
                                      <p:to>
                                        <p:strVal val="visible"/>
                                      </p:to>
                                    </p:set>
                                    <p:animEffect transition="in" filter="fade">
                                      <p:cBhvr>
                                        <p:cTn id="7" dur="2000"/>
                                        <p:tgtEl>
                                          <p:spTgt spid="3688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6887"/>
                                        </p:tgtEl>
                                        <p:attrNameLst>
                                          <p:attrName>style.visibility</p:attrName>
                                        </p:attrNameLst>
                                      </p:cBhvr>
                                      <p:to>
                                        <p:strVal val="visible"/>
                                      </p:to>
                                    </p:set>
                                    <p:animEffect transition="in" filter="fade">
                                      <p:cBhvr>
                                        <p:cTn id="10" dur="2000"/>
                                        <p:tgtEl>
                                          <p:spTgt spid="368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87" grpId="0" animBg="1"/>
      <p:bldP spid="36888"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ctrTitle"/>
          </p:nvPr>
        </p:nvSpPr>
        <p:spPr>
          <a:xfrm>
            <a:off x="0" y="-735013"/>
            <a:ext cx="7772400" cy="1470026"/>
          </a:xfrm>
        </p:spPr>
        <p:txBody>
          <a:bodyPr>
            <a:normAutofit/>
          </a:bodyPr>
          <a:lstStyle/>
          <a:p>
            <a:pPr fontAlgn="auto">
              <a:spcAft>
                <a:spcPts val="0"/>
              </a:spcAft>
              <a:defRPr/>
            </a:pPr>
            <a:r>
              <a:rPr lang="en-US" sz="4000" dirty="0" smtClean="0"/>
              <a:t/>
            </a:r>
            <a:br>
              <a:rPr lang="en-US" sz="4000" dirty="0" smtClean="0"/>
            </a:br>
            <a:r>
              <a:rPr lang="en-US" sz="4000" dirty="0" smtClean="0"/>
              <a:t>Design Principles</a:t>
            </a:r>
          </a:p>
        </p:txBody>
      </p:sp>
      <p:sp>
        <p:nvSpPr>
          <p:cNvPr id="40963" name="Rectangle 3"/>
          <p:cNvSpPr>
            <a:spLocks noGrp="1" noChangeArrowheads="1"/>
          </p:cNvSpPr>
          <p:nvPr>
            <p:ph type="subTitle" idx="1"/>
          </p:nvPr>
        </p:nvSpPr>
        <p:spPr>
          <a:xfrm>
            <a:off x="533400" y="838200"/>
            <a:ext cx="3657600" cy="5867400"/>
          </a:xfrm>
        </p:spPr>
        <p:txBody>
          <a:bodyPr/>
          <a:lstStyle/>
          <a:p>
            <a:r>
              <a:rPr lang="en-US" sz="2400" b="1" dirty="0" smtClean="0">
                <a:solidFill>
                  <a:srgbClr val="000000"/>
                </a:solidFill>
              </a:rPr>
              <a:t>Balance</a:t>
            </a:r>
          </a:p>
          <a:p>
            <a:endParaRPr lang="en-US" sz="2400" b="1" dirty="0" smtClean="0">
              <a:solidFill>
                <a:srgbClr val="000000"/>
              </a:solidFill>
            </a:endParaRPr>
          </a:p>
          <a:p>
            <a:r>
              <a:rPr lang="en-US" sz="2400" dirty="0" smtClean="0">
                <a:solidFill>
                  <a:srgbClr val="000000"/>
                </a:solidFill>
              </a:rPr>
              <a:t>Asymmetrical balance is not the same but provides visual equilibrium. </a:t>
            </a:r>
          </a:p>
          <a:p>
            <a:endParaRPr lang="en-US" sz="2400" dirty="0" smtClean="0"/>
          </a:p>
          <a:p>
            <a:endParaRPr lang="en-US" sz="2400" dirty="0" smtClean="0"/>
          </a:p>
          <a:p>
            <a:endParaRPr lang="en-US" sz="2400" dirty="0" smtClean="0"/>
          </a:p>
          <a:p>
            <a:r>
              <a:rPr lang="en-US" sz="2400" dirty="0" smtClean="0"/>
              <a:t> </a:t>
            </a:r>
          </a:p>
          <a:p>
            <a:endParaRPr lang="en-US" sz="2400" dirty="0" smtClean="0"/>
          </a:p>
          <a:p>
            <a:endParaRPr lang="en-US" sz="2400" dirty="0" smtClean="0"/>
          </a:p>
          <a:p>
            <a:endParaRPr lang="en-US" sz="2400" dirty="0" smtClean="0"/>
          </a:p>
        </p:txBody>
      </p:sp>
      <p:pic>
        <p:nvPicPr>
          <p:cNvPr id="40964" name="Picture 24" descr="bal"/>
          <p:cNvPicPr>
            <a:picLocks noChangeAspect="1" noChangeArrowheads="1"/>
          </p:cNvPicPr>
          <p:nvPr/>
        </p:nvPicPr>
        <p:blipFill>
          <a:blip r:embed="rId2" cstate="print"/>
          <a:srcRect/>
          <a:stretch>
            <a:fillRect/>
          </a:stretch>
        </p:blipFill>
        <p:spPr bwMode="auto">
          <a:xfrm>
            <a:off x="4343400" y="914400"/>
            <a:ext cx="4651375" cy="4973638"/>
          </a:xfrm>
          <a:prstGeom prst="rect">
            <a:avLst/>
          </a:prstGeom>
          <a:noFill/>
          <a:ln w="9525">
            <a:noFill/>
            <a:miter lim="800000"/>
            <a:headEnd/>
            <a:tailEnd/>
          </a:ln>
        </p:spPr>
      </p:pic>
      <p:pic>
        <p:nvPicPr>
          <p:cNvPr id="40965" name="Picture 25" descr="bal"/>
          <p:cNvPicPr>
            <a:picLocks noChangeAspect="1" noChangeArrowheads="1"/>
          </p:cNvPicPr>
          <p:nvPr/>
        </p:nvPicPr>
        <p:blipFill>
          <a:blip r:embed="rId3" cstate="print"/>
          <a:srcRect/>
          <a:stretch>
            <a:fillRect/>
          </a:stretch>
        </p:blipFill>
        <p:spPr bwMode="auto">
          <a:xfrm>
            <a:off x="609600" y="3429000"/>
            <a:ext cx="3429000" cy="2420938"/>
          </a:xfrm>
          <a:prstGeom prst="rect">
            <a:avLst/>
          </a:prstGeom>
          <a:noFill/>
          <a:ln w="9525">
            <a:noFill/>
            <a:miter lim="800000"/>
            <a:headEnd/>
            <a:tailEnd/>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ctrTitle"/>
          </p:nvPr>
        </p:nvSpPr>
        <p:spPr>
          <a:xfrm>
            <a:off x="0" y="-304800"/>
            <a:ext cx="7772400" cy="1470025"/>
          </a:xfrm>
        </p:spPr>
        <p:txBody>
          <a:bodyPr>
            <a:normAutofit/>
          </a:bodyPr>
          <a:lstStyle/>
          <a:p>
            <a:pPr fontAlgn="auto">
              <a:spcAft>
                <a:spcPts val="0"/>
              </a:spcAft>
              <a:defRPr/>
            </a:pPr>
            <a:r>
              <a:rPr lang="en-US" dirty="0" smtClean="0"/>
              <a:t>Design Principles</a:t>
            </a:r>
          </a:p>
        </p:txBody>
      </p:sp>
      <p:sp>
        <p:nvSpPr>
          <p:cNvPr id="43011" name="Rectangle 3"/>
          <p:cNvSpPr>
            <a:spLocks noGrp="1" noChangeArrowheads="1"/>
          </p:cNvSpPr>
          <p:nvPr>
            <p:ph type="subTitle" idx="1"/>
          </p:nvPr>
        </p:nvSpPr>
        <p:spPr>
          <a:xfrm>
            <a:off x="533400" y="1143000"/>
            <a:ext cx="3657600" cy="5867400"/>
          </a:xfrm>
        </p:spPr>
        <p:txBody>
          <a:bodyPr/>
          <a:lstStyle/>
          <a:p>
            <a:r>
              <a:rPr lang="en-US" sz="2400" b="1" dirty="0" smtClean="0">
                <a:solidFill>
                  <a:srgbClr val="000000"/>
                </a:solidFill>
              </a:rPr>
              <a:t>Balance</a:t>
            </a:r>
          </a:p>
          <a:p>
            <a:endParaRPr lang="en-US" sz="2400" b="1" dirty="0" smtClean="0">
              <a:solidFill>
                <a:srgbClr val="000000"/>
              </a:solidFill>
            </a:endParaRPr>
          </a:p>
          <a:p>
            <a:r>
              <a:rPr lang="en-US" sz="2400" dirty="0" smtClean="0">
                <a:solidFill>
                  <a:srgbClr val="000000"/>
                </a:solidFill>
              </a:rPr>
              <a:t>Symmetrical Balance can create a visual focal point for interest and emphasis. </a:t>
            </a:r>
          </a:p>
          <a:p>
            <a:endParaRPr lang="en-US" sz="2400" dirty="0" smtClean="0"/>
          </a:p>
          <a:p>
            <a:endParaRPr lang="en-US" sz="2400" dirty="0" smtClean="0"/>
          </a:p>
          <a:p>
            <a:r>
              <a:rPr lang="en-US" sz="2400" dirty="0" smtClean="0"/>
              <a:t> </a:t>
            </a:r>
          </a:p>
          <a:p>
            <a:endParaRPr lang="en-US" sz="2400" dirty="0" smtClean="0"/>
          </a:p>
          <a:p>
            <a:endParaRPr lang="en-US" sz="2400" dirty="0" smtClean="0"/>
          </a:p>
          <a:p>
            <a:endParaRPr lang="en-US" sz="2400" dirty="0" smtClean="0"/>
          </a:p>
        </p:txBody>
      </p:sp>
      <p:pic>
        <p:nvPicPr>
          <p:cNvPr id="43012" name="Picture 12" descr="sym"/>
          <p:cNvPicPr>
            <a:picLocks noChangeAspect="1" noChangeArrowheads="1"/>
          </p:cNvPicPr>
          <p:nvPr/>
        </p:nvPicPr>
        <p:blipFill>
          <a:blip r:embed="rId2" cstate="print"/>
          <a:srcRect/>
          <a:stretch>
            <a:fillRect/>
          </a:stretch>
        </p:blipFill>
        <p:spPr bwMode="auto">
          <a:xfrm>
            <a:off x="5334000" y="1066800"/>
            <a:ext cx="3600450" cy="5543550"/>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err="1"/>
              <a:t>Lazika</a:t>
            </a:r>
            <a:r>
              <a:rPr lang="en-US" sz="2400" dirty="0"/>
              <a:t> Municipality Building designed by Architects of Invention</a:t>
            </a:r>
          </a:p>
        </p:txBody>
      </p:sp>
      <p:pic>
        <p:nvPicPr>
          <p:cNvPr id="4" name="Content Placeholder 3"/>
          <p:cNvPicPr>
            <a:picLocks noGrp="1" noChangeAspect="1"/>
          </p:cNvPicPr>
          <p:nvPr>
            <p:ph idx="1"/>
          </p:nvPr>
        </p:nvPicPr>
        <p:blipFill>
          <a:blip r:embed="rId2"/>
          <a:srcRect l="-14221" r="-14221"/>
          <a:stretch>
            <a:fillRect/>
          </a:stretch>
        </p:blipFill>
        <p:spPr/>
      </p:pic>
    </p:spTree>
    <p:extLst>
      <p:ext uri="{BB962C8B-B14F-4D97-AF65-F5344CB8AC3E}">
        <p14:creationId xmlns:p14="http://schemas.microsoft.com/office/powerpoint/2010/main" val="63560395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ctrTitle"/>
          </p:nvPr>
        </p:nvSpPr>
        <p:spPr>
          <a:xfrm>
            <a:off x="0" y="-304800"/>
            <a:ext cx="7772400" cy="1470025"/>
          </a:xfrm>
        </p:spPr>
        <p:txBody>
          <a:bodyPr>
            <a:normAutofit/>
          </a:bodyPr>
          <a:lstStyle/>
          <a:p>
            <a:pPr fontAlgn="auto">
              <a:spcAft>
                <a:spcPts val="0"/>
              </a:spcAft>
              <a:defRPr/>
            </a:pPr>
            <a:r>
              <a:rPr lang="en-US" sz="4000" smtClean="0"/>
              <a:t>Design Principles:</a:t>
            </a:r>
          </a:p>
        </p:txBody>
      </p:sp>
      <p:sp>
        <p:nvSpPr>
          <p:cNvPr id="44035" name="Rectangle 3"/>
          <p:cNvSpPr>
            <a:spLocks noGrp="1" noChangeArrowheads="1"/>
          </p:cNvSpPr>
          <p:nvPr>
            <p:ph type="subTitle" idx="1"/>
          </p:nvPr>
        </p:nvSpPr>
        <p:spPr>
          <a:xfrm>
            <a:off x="609600" y="1143000"/>
            <a:ext cx="3657600" cy="5867400"/>
          </a:xfrm>
        </p:spPr>
        <p:txBody>
          <a:bodyPr/>
          <a:lstStyle/>
          <a:p>
            <a:r>
              <a:rPr lang="en-US" sz="2400" b="1" dirty="0" smtClean="0">
                <a:solidFill>
                  <a:srgbClr val="000000"/>
                </a:solidFill>
              </a:rPr>
              <a:t>Balance</a:t>
            </a:r>
          </a:p>
          <a:p>
            <a:endParaRPr lang="en-US" sz="2400" b="1" dirty="0" smtClean="0">
              <a:solidFill>
                <a:srgbClr val="000000"/>
              </a:solidFill>
            </a:endParaRPr>
          </a:p>
          <a:p>
            <a:r>
              <a:rPr lang="en-US" sz="2400" dirty="0" smtClean="0">
                <a:solidFill>
                  <a:srgbClr val="000000"/>
                </a:solidFill>
              </a:rPr>
              <a:t>Asymmetrical Balance is dependent </a:t>
            </a:r>
            <a:r>
              <a:rPr lang="en-US" dirty="0" smtClean="0">
                <a:solidFill>
                  <a:srgbClr val="000000"/>
                </a:solidFill>
              </a:rPr>
              <a:t>upon</a:t>
            </a:r>
            <a:r>
              <a:rPr lang="en-US" sz="2400" dirty="0" smtClean="0">
                <a:solidFill>
                  <a:srgbClr val="000000"/>
                </a:solidFill>
              </a:rPr>
              <a:t> a composed variety of shapes, colors, and textures. </a:t>
            </a:r>
          </a:p>
          <a:p>
            <a:endParaRPr lang="en-US" sz="2400" dirty="0" smtClean="0"/>
          </a:p>
          <a:p>
            <a:endParaRPr lang="en-US" sz="2400" dirty="0" smtClean="0"/>
          </a:p>
          <a:p>
            <a:r>
              <a:rPr lang="en-US" sz="2400" dirty="0" smtClean="0"/>
              <a:t> </a:t>
            </a:r>
          </a:p>
          <a:p>
            <a:endParaRPr lang="en-US" sz="2400" dirty="0" smtClean="0"/>
          </a:p>
          <a:p>
            <a:endParaRPr lang="en-US" sz="2400" dirty="0" smtClean="0"/>
          </a:p>
          <a:p>
            <a:endParaRPr lang="en-US" sz="2400" dirty="0" smtClean="0"/>
          </a:p>
        </p:txBody>
      </p:sp>
      <p:pic>
        <p:nvPicPr>
          <p:cNvPr id="44036" name="Picture 7" descr="asym"/>
          <p:cNvPicPr>
            <a:picLocks noChangeAspect="1" noChangeArrowheads="1"/>
          </p:cNvPicPr>
          <p:nvPr/>
        </p:nvPicPr>
        <p:blipFill>
          <a:blip r:embed="rId2" cstate="print"/>
          <a:srcRect/>
          <a:stretch>
            <a:fillRect/>
          </a:stretch>
        </p:blipFill>
        <p:spPr bwMode="auto">
          <a:xfrm>
            <a:off x="4800600" y="914400"/>
            <a:ext cx="3600450" cy="4657725"/>
          </a:xfrm>
          <a:prstGeom prst="rect">
            <a:avLst/>
          </a:prstGeom>
          <a:noFill/>
          <a:ln w="9525">
            <a:noFill/>
            <a:miter lim="800000"/>
            <a:headEnd/>
            <a:tailEnd/>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normAutofit/>
          </a:bodyPr>
          <a:lstStyle/>
          <a:p>
            <a:pPr fontAlgn="auto">
              <a:spcAft>
                <a:spcPts val="0"/>
              </a:spcAft>
              <a:defRPr/>
            </a:pPr>
            <a:r>
              <a:rPr lang="en-US" dirty="0" smtClean="0"/>
              <a:t>Design Principles</a:t>
            </a:r>
          </a:p>
        </p:txBody>
      </p:sp>
      <p:sp>
        <p:nvSpPr>
          <p:cNvPr id="45059" name="Rectangle 3"/>
          <p:cNvSpPr>
            <a:spLocks noGrp="1" noChangeArrowheads="1"/>
          </p:cNvSpPr>
          <p:nvPr>
            <p:ph idx="1"/>
          </p:nvPr>
        </p:nvSpPr>
        <p:spPr/>
        <p:txBody>
          <a:bodyPr/>
          <a:lstStyle/>
          <a:p>
            <a:r>
              <a:rPr lang="en-US" sz="2400" b="1" dirty="0" smtClean="0">
                <a:solidFill>
                  <a:srgbClr val="000000"/>
                </a:solidFill>
              </a:rPr>
              <a:t>Balance</a:t>
            </a:r>
          </a:p>
          <a:p>
            <a:r>
              <a:rPr lang="en-US" sz="2400" dirty="0" smtClean="0">
                <a:solidFill>
                  <a:srgbClr val="000000"/>
                </a:solidFill>
              </a:rPr>
              <a:t>Asymmetrical Balance is not as easily recognized as symmetrical. But it is visually more dynamic and provides greater flexibility in the design.  </a:t>
            </a:r>
          </a:p>
          <a:p>
            <a:endParaRPr lang="en-US" sz="2400" dirty="0" smtClean="0"/>
          </a:p>
          <a:p>
            <a:r>
              <a:rPr lang="en-US" sz="2400" dirty="0" smtClean="0"/>
              <a:t> </a:t>
            </a:r>
          </a:p>
          <a:p>
            <a:endParaRPr lang="en-US" sz="2400" dirty="0" smtClean="0"/>
          </a:p>
          <a:p>
            <a:endParaRPr lang="en-US" sz="2400" dirty="0" smtClean="0"/>
          </a:p>
          <a:p>
            <a:endParaRPr lang="en-US" sz="2400" dirty="0" smtClean="0"/>
          </a:p>
        </p:txBody>
      </p:sp>
      <p:pic>
        <p:nvPicPr>
          <p:cNvPr id="45060" name="Picture 7" descr="bal"/>
          <p:cNvPicPr>
            <a:picLocks noChangeAspect="1" noChangeArrowheads="1"/>
          </p:cNvPicPr>
          <p:nvPr/>
        </p:nvPicPr>
        <p:blipFill>
          <a:blip r:embed="rId2" cstate="print"/>
          <a:srcRect/>
          <a:stretch>
            <a:fillRect/>
          </a:stretch>
        </p:blipFill>
        <p:spPr bwMode="auto">
          <a:xfrm>
            <a:off x="609600" y="3276600"/>
            <a:ext cx="4800600" cy="3275013"/>
          </a:xfrm>
          <a:prstGeom prst="rect">
            <a:avLst/>
          </a:prstGeom>
          <a:noFill/>
          <a:ln w="9525">
            <a:noFill/>
            <a:miter lim="800000"/>
            <a:headEnd/>
            <a:tailEnd/>
          </a:ln>
        </p:spPr>
      </p:pic>
      <p:pic>
        <p:nvPicPr>
          <p:cNvPr id="45061" name="Picture 4" descr="furn"/>
          <p:cNvPicPr>
            <a:picLocks noChangeAspect="1" noChangeArrowheads="1"/>
          </p:cNvPicPr>
          <p:nvPr/>
        </p:nvPicPr>
        <p:blipFill>
          <a:blip r:embed="rId3" cstate="print"/>
          <a:srcRect/>
          <a:stretch>
            <a:fillRect/>
          </a:stretch>
        </p:blipFill>
        <p:spPr bwMode="auto">
          <a:xfrm>
            <a:off x="5867400" y="3276600"/>
            <a:ext cx="2819400" cy="2743200"/>
          </a:xfrm>
          <a:prstGeom prst="rect">
            <a:avLst/>
          </a:prstGeom>
          <a:noFill/>
          <a:ln w="9525">
            <a:noFill/>
            <a:miter lim="800000"/>
            <a:headEnd/>
            <a:tailEnd/>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ctrTitle"/>
          </p:nvPr>
        </p:nvSpPr>
        <p:spPr>
          <a:xfrm>
            <a:off x="0" y="-735013"/>
            <a:ext cx="7772400" cy="1470026"/>
          </a:xfrm>
        </p:spPr>
        <p:txBody>
          <a:bodyPr>
            <a:normAutofit/>
          </a:bodyPr>
          <a:lstStyle/>
          <a:p>
            <a:pPr fontAlgn="auto">
              <a:spcAft>
                <a:spcPts val="0"/>
              </a:spcAft>
              <a:defRPr/>
            </a:pPr>
            <a:r>
              <a:rPr lang="en-US" sz="4000" dirty="0" smtClean="0"/>
              <a:t/>
            </a:r>
            <a:br>
              <a:rPr lang="en-US" sz="4000" dirty="0" smtClean="0"/>
            </a:br>
            <a:r>
              <a:rPr lang="en-US" dirty="0" smtClean="0"/>
              <a:t>Design Principles</a:t>
            </a:r>
          </a:p>
        </p:txBody>
      </p:sp>
      <p:sp>
        <p:nvSpPr>
          <p:cNvPr id="41987" name="Rectangle 3"/>
          <p:cNvSpPr>
            <a:spLocks noGrp="1" noChangeArrowheads="1"/>
          </p:cNvSpPr>
          <p:nvPr>
            <p:ph type="subTitle" idx="1"/>
          </p:nvPr>
        </p:nvSpPr>
        <p:spPr>
          <a:xfrm>
            <a:off x="228600" y="1143000"/>
            <a:ext cx="3657600" cy="5867400"/>
          </a:xfrm>
        </p:spPr>
        <p:txBody>
          <a:bodyPr>
            <a:normAutofit fontScale="92500" lnSpcReduction="20000"/>
          </a:bodyPr>
          <a:lstStyle/>
          <a:p>
            <a:pPr fontAlgn="auto">
              <a:spcAft>
                <a:spcPts val="0"/>
              </a:spcAft>
              <a:buFont typeface="Wingdings"/>
              <a:buNone/>
              <a:defRPr/>
            </a:pPr>
            <a:r>
              <a:rPr lang="en-US" sz="2400" b="1" dirty="0" smtClean="0">
                <a:solidFill>
                  <a:srgbClr val="000000"/>
                </a:solidFill>
              </a:rPr>
              <a:t>Harmony and Variety</a:t>
            </a:r>
          </a:p>
          <a:p>
            <a:pPr fontAlgn="auto">
              <a:spcAft>
                <a:spcPts val="0"/>
              </a:spcAft>
              <a:buFont typeface="Wingdings"/>
              <a:buNone/>
              <a:defRPr/>
            </a:pPr>
            <a:endParaRPr lang="en-US" sz="2400" dirty="0" smtClean="0">
              <a:solidFill>
                <a:srgbClr val="000000"/>
              </a:solidFill>
            </a:endParaRPr>
          </a:p>
          <a:p>
            <a:pPr fontAlgn="auto">
              <a:spcAft>
                <a:spcPts val="0"/>
              </a:spcAft>
              <a:buFont typeface="Wingdings"/>
              <a:buNone/>
              <a:defRPr/>
            </a:pPr>
            <a:r>
              <a:rPr lang="en-US" sz="2400" dirty="0" smtClean="0">
                <a:solidFill>
                  <a:srgbClr val="000000"/>
                </a:solidFill>
              </a:rPr>
              <a:t>Harmony is a process that combines </a:t>
            </a:r>
            <a:r>
              <a:rPr lang="en-US" dirty="0" smtClean="0">
                <a:solidFill>
                  <a:srgbClr val="000000"/>
                </a:solidFill>
              </a:rPr>
              <a:t>elements and characteristics</a:t>
            </a:r>
            <a:r>
              <a:rPr lang="en-US" sz="2400" dirty="0" smtClean="0">
                <a:solidFill>
                  <a:srgbClr val="000000"/>
                </a:solidFill>
              </a:rPr>
              <a:t> that are similar. </a:t>
            </a:r>
          </a:p>
          <a:p>
            <a:pPr fontAlgn="auto">
              <a:spcAft>
                <a:spcPts val="0"/>
              </a:spcAft>
              <a:buFont typeface="Wingdings"/>
              <a:buNone/>
              <a:defRPr/>
            </a:pPr>
            <a:endParaRPr lang="en-US" sz="2400" dirty="0" smtClean="0">
              <a:solidFill>
                <a:srgbClr val="000000"/>
              </a:solidFill>
            </a:endParaRPr>
          </a:p>
          <a:p>
            <a:pPr fontAlgn="auto">
              <a:spcAft>
                <a:spcPts val="0"/>
              </a:spcAft>
              <a:buFont typeface="Wingdings"/>
              <a:buNone/>
              <a:defRPr/>
            </a:pPr>
            <a:r>
              <a:rPr lang="en-US" sz="2400" dirty="0" smtClean="0">
                <a:solidFill>
                  <a:srgbClr val="000000"/>
                </a:solidFill>
              </a:rPr>
              <a:t>Harmony </a:t>
            </a:r>
            <a:r>
              <a:rPr lang="en-US" dirty="0">
                <a:solidFill>
                  <a:srgbClr val="000000"/>
                </a:solidFill>
              </a:rPr>
              <a:t>c</a:t>
            </a:r>
            <a:r>
              <a:rPr lang="en-US" sz="2400" dirty="0" smtClean="0">
                <a:solidFill>
                  <a:srgbClr val="000000"/>
                </a:solidFill>
              </a:rPr>
              <a:t>ould result from using </a:t>
            </a:r>
            <a:r>
              <a:rPr lang="en-US" dirty="0">
                <a:solidFill>
                  <a:srgbClr val="000000"/>
                </a:solidFill>
              </a:rPr>
              <a:t>s</a:t>
            </a:r>
            <a:r>
              <a:rPr lang="en-US" sz="2400" dirty="0" smtClean="0">
                <a:solidFill>
                  <a:srgbClr val="000000"/>
                </a:solidFill>
              </a:rPr>
              <a:t>imilar:</a:t>
            </a:r>
          </a:p>
          <a:p>
            <a:pPr lvl="1" algn="l" fontAlgn="auto">
              <a:spcAft>
                <a:spcPts val="0"/>
              </a:spcAft>
              <a:buFont typeface="Wingdings 2"/>
              <a:buNone/>
              <a:defRPr/>
            </a:pPr>
            <a:r>
              <a:rPr lang="en-US" sz="2400" dirty="0" smtClean="0">
                <a:solidFill>
                  <a:srgbClr val="000000"/>
                </a:solidFill>
              </a:rPr>
              <a:t>Size</a:t>
            </a:r>
          </a:p>
          <a:p>
            <a:pPr lvl="1" algn="l" fontAlgn="auto">
              <a:spcAft>
                <a:spcPts val="0"/>
              </a:spcAft>
              <a:buFont typeface="Wingdings 2"/>
              <a:buNone/>
              <a:defRPr/>
            </a:pPr>
            <a:r>
              <a:rPr lang="en-US" sz="2400" dirty="0" smtClean="0">
                <a:solidFill>
                  <a:srgbClr val="000000"/>
                </a:solidFill>
              </a:rPr>
              <a:t>Color</a:t>
            </a:r>
          </a:p>
          <a:p>
            <a:pPr lvl="1" algn="l" fontAlgn="auto">
              <a:spcAft>
                <a:spcPts val="0"/>
              </a:spcAft>
              <a:buFont typeface="Wingdings 2"/>
              <a:buNone/>
              <a:defRPr/>
            </a:pPr>
            <a:r>
              <a:rPr lang="en-US" sz="2400" dirty="0" smtClean="0">
                <a:solidFill>
                  <a:srgbClr val="000000"/>
                </a:solidFill>
              </a:rPr>
              <a:t>Shape</a:t>
            </a:r>
          </a:p>
          <a:p>
            <a:pPr lvl="1" algn="l" fontAlgn="auto">
              <a:spcAft>
                <a:spcPts val="0"/>
              </a:spcAft>
              <a:buFont typeface="Wingdings 2"/>
              <a:buNone/>
              <a:defRPr/>
            </a:pPr>
            <a:r>
              <a:rPr lang="en-US" sz="2400" dirty="0" smtClean="0">
                <a:solidFill>
                  <a:srgbClr val="000000"/>
                </a:solidFill>
              </a:rPr>
              <a:t>Materials </a:t>
            </a:r>
          </a:p>
          <a:p>
            <a:pPr lvl="1" algn="l" fontAlgn="auto">
              <a:spcAft>
                <a:spcPts val="0"/>
              </a:spcAft>
              <a:buFont typeface="Wingdings 2"/>
              <a:buNone/>
              <a:defRPr/>
            </a:pPr>
            <a:r>
              <a:rPr lang="en-US" sz="2400" dirty="0" smtClean="0">
                <a:solidFill>
                  <a:srgbClr val="000000"/>
                </a:solidFill>
              </a:rPr>
              <a:t>Orientation </a:t>
            </a:r>
          </a:p>
          <a:p>
            <a:pPr fontAlgn="auto">
              <a:spcAft>
                <a:spcPts val="0"/>
              </a:spcAft>
              <a:buFont typeface="Wingdings"/>
              <a:buNone/>
              <a:defRPr/>
            </a:pPr>
            <a:endParaRPr lang="en-US" sz="2400" dirty="0" smtClean="0"/>
          </a:p>
          <a:p>
            <a:pPr fontAlgn="auto">
              <a:spcAft>
                <a:spcPts val="0"/>
              </a:spcAft>
              <a:buFont typeface="Wingdings"/>
              <a:buNone/>
              <a:defRPr/>
            </a:pPr>
            <a:endParaRPr lang="en-US" sz="2400" dirty="0" smtClean="0"/>
          </a:p>
          <a:p>
            <a:pPr fontAlgn="auto">
              <a:spcAft>
                <a:spcPts val="0"/>
              </a:spcAft>
              <a:buFont typeface="Wingdings"/>
              <a:buNone/>
              <a:defRPr/>
            </a:pPr>
            <a:r>
              <a:rPr lang="en-US" sz="2400" dirty="0" smtClean="0"/>
              <a:t> </a:t>
            </a:r>
          </a:p>
          <a:p>
            <a:pPr fontAlgn="auto">
              <a:spcAft>
                <a:spcPts val="0"/>
              </a:spcAft>
              <a:buFont typeface="Wingdings"/>
              <a:buNone/>
              <a:defRPr/>
            </a:pPr>
            <a:endParaRPr lang="en-US" sz="2400" dirty="0" smtClean="0"/>
          </a:p>
          <a:p>
            <a:pPr fontAlgn="auto">
              <a:spcAft>
                <a:spcPts val="0"/>
              </a:spcAft>
              <a:buFont typeface="Wingdings"/>
              <a:buNone/>
              <a:defRPr/>
            </a:pPr>
            <a:endParaRPr lang="en-US" sz="2400" dirty="0" smtClean="0"/>
          </a:p>
          <a:p>
            <a:pPr fontAlgn="auto">
              <a:spcAft>
                <a:spcPts val="0"/>
              </a:spcAft>
              <a:buFont typeface="Wingdings"/>
              <a:buNone/>
              <a:defRPr/>
            </a:pPr>
            <a:endParaRPr lang="en-US" sz="2400" dirty="0" smtClean="0"/>
          </a:p>
        </p:txBody>
      </p:sp>
      <p:pic>
        <p:nvPicPr>
          <p:cNvPr id="47108" name="Picture 7" descr="size"/>
          <p:cNvPicPr>
            <a:picLocks noChangeAspect="1" noChangeArrowheads="1"/>
          </p:cNvPicPr>
          <p:nvPr/>
        </p:nvPicPr>
        <p:blipFill>
          <a:blip r:embed="rId2" cstate="print"/>
          <a:srcRect/>
          <a:stretch>
            <a:fillRect/>
          </a:stretch>
        </p:blipFill>
        <p:spPr bwMode="auto">
          <a:xfrm>
            <a:off x="3962400" y="1295400"/>
            <a:ext cx="5029200" cy="3025775"/>
          </a:xfrm>
          <a:prstGeom prst="rect">
            <a:avLst/>
          </a:prstGeom>
          <a:noFill/>
          <a:ln w="9525">
            <a:noFill/>
            <a:miter lim="800000"/>
            <a:headEnd/>
            <a:tailEnd/>
          </a:ln>
        </p:spPr>
      </p:pic>
      <p:sp>
        <p:nvSpPr>
          <p:cNvPr id="47109" name="Text Box 8"/>
          <p:cNvSpPr txBox="1">
            <a:spLocks noChangeArrowheads="1"/>
          </p:cNvSpPr>
          <p:nvPr/>
        </p:nvSpPr>
        <p:spPr bwMode="auto">
          <a:xfrm>
            <a:off x="3962400" y="4419600"/>
            <a:ext cx="4876800" cy="2492990"/>
          </a:xfrm>
          <a:prstGeom prst="rect">
            <a:avLst/>
          </a:prstGeom>
          <a:noFill/>
          <a:ln w="9525">
            <a:noFill/>
            <a:miter lim="800000"/>
            <a:headEnd/>
            <a:tailEnd/>
          </a:ln>
        </p:spPr>
        <p:txBody>
          <a:bodyPr>
            <a:spAutoFit/>
          </a:bodyPr>
          <a:lstStyle/>
          <a:p>
            <a:pPr>
              <a:spcBef>
                <a:spcPct val="50000"/>
              </a:spcBef>
            </a:pPr>
            <a:r>
              <a:rPr lang="en-US" dirty="0"/>
              <a:t>Totally harmonious design would be monotonous and become static, uninteresting and boring. Variety is introduced to provide interest and visual relief. </a:t>
            </a:r>
            <a:endParaRPr lang="en-US" dirty="0" smtClean="0"/>
          </a:p>
          <a:p>
            <a:pPr>
              <a:spcBef>
                <a:spcPct val="50000"/>
              </a:spcBef>
            </a:pPr>
            <a:r>
              <a:rPr lang="en-US" sz="2400" b="1" i="1" dirty="0" smtClean="0"/>
              <a:t>Design can be thought of as “Sameness tempered with difference.”</a:t>
            </a:r>
            <a:endParaRPr lang="en-US" sz="2400" b="1" i="1" dirty="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ctrTitle"/>
          </p:nvPr>
        </p:nvSpPr>
        <p:spPr>
          <a:xfrm>
            <a:off x="0" y="-457200"/>
            <a:ext cx="7772400" cy="1470025"/>
          </a:xfrm>
        </p:spPr>
        <p:txBody>
          <a:bodyPr>
            <a:normAutofit/>
          </a:bodyPr>
          <a:lstStyle/>
          <a:p>
            <a:pPr fontAlgn="auto">
              <a:spcAft>
                <a:spcPts val="0"/>
              </a:spcAft>
              <a:defRPr/>
            </a:pPr>
            <a:r>
              <a:rPr lang="en-US" sz="4000" dirty="0" smtClean="0"/>
              <a:t/>
            </a:r>
            <a:br>
              <a:rPr lang="en-US" sz="4000" dirty="0" smtClean="0"/>
            </a:br>
            <a:r>
              <a:rPr lang="en-US" dirty="0" smtClean="0"/>
              <a:t>Design Principles</a:t>
            </a:r>
          </a:p>
        </p:txBody>
      </p:sp>
      <p:sp>
        <p:nvSpPr>
          <p:cNvPr id="38915" name="Rectangle 3"/>
          <p:cNvSpPr>
            <a:spLocks noGrp="1" noChangeArrowheads="1"/>
          </p:cNvSpPr>
          <p:nvPr>
            <p:ph type="subTitle" idx="1"/>
          </p:nvPr>
        </p:nvSpPr>
        <p:spPr>
          <a:xfrm>
            <a:off x="0" y="1219200"/>
            <a:ext cx="3810000" cy="5867400"/>
          </a:xfrm>
        </p:spPr>
        <p:txBody>
          <a:bodyPr/>
          <a:lstStyle/>
          <a:p>
            <a:r>
              <a:rPr lang="en-US" sz="2400" b="1" dirty="0" smtClean="0">
                <a:solidFill>
                  <a:srgbClr val="000000"/>
                </a:solidFill>
              </a:rPr>
              <a:t>Harmony and Variety</a:t>
            </a:r>
            <a:endParaRPr lang="en-US" sz="2400" dirty="0" smtClean="0">
              <a:solidFill>
                <a:srgbClr val="000000"/>
              </a:solidFill>
            </a:endParaRPr>
          </a:p>
          <a:p>
            <a:pPr lvl="1" algn="l"/>
            <a:endParaRPr lang="en-US" sz="2400" dirty="0" smtClean="0">
              <a:solidFill>
                <a:srgbClr val="000000"/>
              </a:solidFill>
            </a:endParaRPr>
          </a:p>
          <a:p>
            <a:pPr lvl="1" algn="l"/>
            <a:r>
              <a:rPr lang="en-US" sz="2400" dirty="0" smtClean="0">
                <a:solidFill>
                  <a:srgbClr val="000000"/>
                </a:solidFill>
              </a:rPr>
              <a:t>Harmonious Elements</a:t>
            </a:r>
          </a:p>
          <a:p>
            <a:pPr lvl="1" algn="l"/>
            <a:r>
              <a:rPr lang="en-US" sz="2400" dirty="0" smtClean="0">
                <a:solidFill>
                  <a:srgbClr val="000000"/>
                </a:solidFill>
              </a:rPr>
              <a:t>Color</a:t>
            </a:r>
          </a:p>
          <a:p>
            <a:pPr lvl="1" algn="l"/>
            <a:endParaRPr lang="en-US" sz="2400" dirty="0" smtClean="0">
              <a:solidFill>
                <a:srgbClr val="000000"/>
              </a:solidFill>
            </a:endParaRPr>
          </a:p>
          <a:p>
            <a:pPr lvl="1" algn="l"/>
            <a:r>
              <a:rPr lang="en-US" sz="2400" dirty="0" smtClean="0">
                <a:solidFill>
                  <a:srgbClr val="000000"/>
                </a:solidFill>
              </a:rPr>
              <a:t>Variety Elements</a:t>
            </a:r>
          </a:p>
          <a:p>
            <a:pPr lvl="1" algn="l"/>
            <a:r>
              <a:rPr lang="en-US" sz="2400" dirty="0" smtClean="0">
                <a:solidFill>
                  <a:srgbClr val="000000"/>
                </a:solidFill>
              </a:rPr>
              <a:t>Shape</a:t>
            </a:r>
          </a:p>
          <a:p>
            <a:endParaRPr lang="en-US" dirty="0" smtClean="0">
              <a:solidFill>
                <a:srgbClr val="000000"/>
              </a:solidFill>
            </a:endParaRPr>
          </a:p>
          <a:p>
            <a:endParaRPr lang="en-US" dirty="0" smtClean="0"/>
          </a:p>
          <a:p>
            <a:r>
              <a:rPr lang="en-US" dirty="0" smtClean="0"/>
              <a:t> </a:t>
            </a:r>
          </a:p>
          <a:p>
            <a:endParaRPr lang="en-US" dirty="0" smtClean="0"/>
          </a:p>
          <a:p>
            <a:endParaRPr lang="en-US" dirty="0" smtClean="0"/>
          </a:p>
          <a:p>
            <a:endParaRPr lang="en-US" dirty="0" smtClean="0"/>
          </a:p>
        </p:txBody>
      </p:sp>
      <p:pic>
        <p:nvPicPr>
          <p:cNvPr id="48132" name="Picture 8" descr="color"/>
          <p:cNvPicPr>
            <a:picLocks noChangeAspect="1" noChangeArrowheads="1"/>
          </p:cNvPicPr>
          <p:nvPr/>
        </p:nvPicPr>
        <p:blipFill>
          <a:blip r:embed="rId2" cstate="print"/>
          <a:srcRect/>
          <a:stretch>
            <a:fillRect/>
          </a:stretch>
        </p:blipFill>
        <p:spPr bwMode="auto">
          <a:xfrm>
            <a:off x="3962400" y="1066800"/>
            <a:ext cx="5029200" cy="3802063"/>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915">
                                            <p:txEl>
                                              <p:pRg st="3" end="3"/>
                                            </p:txEl>
                                          </p:spTgt>
                                        </p:tgtEl>
                                        <p:attrNameLst>
                                          <p:attrName>style.visibility</p:attrName>
                                        </p:attrNameLst>
                                      </p:cBhvr>
                                      <p:to>
                                        <p:strVal val="visible"/>
                                      </p:to>
                                    </p:set>
                                    <p:animEffect transition="in" filter="fade">
                                      <p:cBhvr>
                                        <p:cTn id="7" dur="2000"/>
                                        <p:tgtEl>
                                          <p:spTgt spid="38915">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8915">
                                            <p:txEl>
                                              <p:pRg st="6" end="6"/>
                                            </p:txEl>
                                          </p:spTgt>
                                        </p:tgtEl>
                                        <p:attrNameLst>
                                          <p:attrName>style.visibility</p:attrName>
                                        </p:attrNameLst>
                                      </p:cBhvr>
                                      <p:to>
                                        <p:strVal val="visible"/>
                                      </p:to>
                                    </p:set>
                                    <p:animEffect transition="in" filter="fade">
                                      <p:cBhvr>
                                        <p:cTn id="12" dur="2000"/>
                                        <p:tgtEl>
                                          <p:spTgt spid="3891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ctrTitle"/>
          </p:nvPr>
        </p:nvSpPr>
        <p:spPr>
          <a:xfrm>
            <a:off x="0" y="-735013"/>
            <a:ext cx="7772400" cy="1470026"/>
          </a:xfrm>
        </p:spPr>
        <p:txBody>
          <a:bodyPr>
            <a:normAutofit/>
          </a:bodyPr>
          <a:lstStyle/>
          <a:p>
            <a:pPr fontAlgn="auto">
              <a:spcAft>
                <a:spcPts val="0"/>
              </a:spcAft>
              <a:defRPr/>
            </a:pPr>
            <a:r>
              <a:rPr lang="en-US" sz="4000" dirty="0" smtClean="0"/>
              <a:t/>
            </a:r>
            <a:br>
              <a:rPr lang="en-US" sz="4000" dirty="0" smtClean="0"/>
            </a:br>
            <a:r>
              <a:rPr lang="en-US" dirty="0" smtClean="0"/>
              <a:t>Design Principles</a:t>
            </a:r>
          </a:p>
        </p:txBody>
      </p:sp>
      <p:sp>
        <p:nvSpPr>
          <p:cNvPr id="39939" name="Rectangle 3"/>
          <p:cNvSpPr>
            <a:spLocks noGrp="1" noChangeArrowheads="1"/>
          </p:cNvSpPr>
          <p:nvPr>
            <p:ph type="subTitle" idx="1"/>
          </p:nvPr>
        </p:nvSpPr>
        <p:spPr>
          <a:xfrm>
            <a:off x="685800" y="1371600"/>
            <a:ext cx="3657600" cy="5867400"/>
          </a:xfrm>
        </p:spPr>
        <p:txBody>
          <a:bodyPr/>
          <a:lstStyle/>
          <a:p>
            <a:r>
              <a:rPr lang="en-US" sz="2400" b="1" dirty="0" smtClean="0">
                <a:solidFill>
                  <a:srgbClr val="000000"/>
                </a:solidFill>
              </a:rPr>
              <a:t>Harmony and Variety</a:t>
            </a:r>
            <a:endParaRPr lang="en-US" sz="2400" dirty="0" smtClean="0">
              <a:solidFill>
                <a:srgbClr val="000000"/>
              </a:solidFill>
            </a:endParaRPr>
          </a:p>
          <a:p>
            <a:pPr lvl="1" algn="l"/>
            <a:endParaRPr lang="en-US" sz="2400" dirty="0" smtClean="0">
              <a:solidFill>
                <a:srgbClr val="000000"/>
              </a:solidFill>
            </a:endParaRPr>
          </a:p>
          <a:p>
            <a:pPr lvl="1" algn="l"/>
            <a:r>
              <a:rPr lang="en-US" sz="2400" dirty="0" smtClean="0">
                <a:solidFill>
                  <a:srgbClr val="000000"/>
                </a:solidFill>
              </a:rPr>
              <a:t>Harmonious Elements</a:t>
            </a:r>
          </a:p>
          <a:p>
            <a:pPr lvl="1" algn="l"/>
            <a:r>
              <a:rPr lang="en-US" sz="2400" dirty="0" smtClean="0">
                <a:solidFill>
                  <a:srgbClr val="000000"/>
                </a:solidFill>
              </a:rPr>
              <a:t>Shape</a:t>
            </a:r>
          </a:p>
          <a:p>
            <a:pPr lvl="1" algn="l"/>
            <a:r>
              <a:rPr lang="en-US" sz="2400" dirty="0" smtClean="0">
                <a:solidFill>
                  <a:srgbClr val="000000"/>
                </a:solidFill>
              </a:rPr>
              <a:t>Orientation</a:t>
            </a:r>
          </a:p>
          <a:p>
            <a:pPr lvl="1" algn="l"/>
            <a:endParaRPr lang="en-US" sz="2400" dirty="0" smtClean="0">
              <a:solidFill>
                <a:srgbClr val="000000"/>
              </a:solidFill>
            </a:endParaRPr>
          </a:p>
          <a:p>
            <a:pPr lvl="1" algn="l"/>
            <a:r>
              <a:rPr lang="en-US" sz="2400" dirty="0" smtClean="0">
                <a:solidFill>
                  <a:srgbClr val="000000"/>
                </a:solidFill>
              </a:rPr>
              <a:t>Variety Elements</a:t>
            </a:r>
          </a:p>
          <a:p>
            <a:pPr lvl="1" algn="l"/>
            <a:r>
              <a:rPr lang="en-US" sz="2400" dirty="0" smtClean="0">
                <a:solidFill>
                  <a:srgbClr val="000000"/>
                </a:solidFill>
              </a:rPr>
              <a:t>Form (vase) </a:t>
            </a:r>
          </a:p>
          <a:p>
            <a:pPr lvl="1" algn="l"/>
            <a:r>
              <a:rPr lang="en-US" sz="2400" dirty="0" smtClean="0">
                <a:solidFill>
                  <a:srgbClr val="000000"/>
                </a:solidFill>
              </a:rPr>
              <a:t>Color (black vase)</a:t>
            </a:r>
          </a:p>
          <a:p>
            <a:endParaRPr lang="en-US" dirty="0" smtClean="0"/>
          </a:p>
          <a:p>
            <a:endParaRPr lang="en-US" dirty="0" smtClean="0"/>
          </a:p>
          <a:p>
            <a:r>
              <a:rPr lang="en-US" dirty="0" smtClean="0"/>
              <a:t> </a:t>
            </a:r>
          </a:p>
          <a:p>
            <a:endParaRPr lang="en-US" dirty="0" smtClean="0"/>
          </a:p>
          <a:p>
            <a:endParaRPr lang="en-US" dirty="0" smtClean="0"/>
          </a:p>
          <a:p>
            <a:endParaRPr lang="en-US" dirty="0" smtClean="0"/>
          </a:p>
        </p:txBody>
      </p:sp>
      <p:pic>
        <p:nvPicPr>
          <p:cNvPr id="49156" name="Picture 6" descr="shape"/>
          <p:cNvPicPr>
            <a:picLocks noChangeAspect="1" noChangeArrowheads="1"/>
          </p:cNvPicPr>
          <p:nvPr/>
        </p:nvPicPr>
        <p:blipFill>
          <a:blip r:embed="rId2" cstate="print"/>
          <a:srcRect/>
          <a:stretch>
            <a:fillRect/>
          </a:stretch>
        </p:blipFill>
        <p:spPr bwMode="auto">
          <a:xfrm>
            <a:off x="5029200" y="838200"/>
            <a:ext cx="3830638" cy="57150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939">
                                            <p:txEl>
                                              <p:pRg st="3" end="3"/>
                                            </p:txEl>
                                          </p:spTgt>
                                        </p:tgtEl>
                                        <p:attrNameLst>
                                          <p:attrName>style.visibility</p:attrName>
                                        </p:attrNameLst>
                                      </p:cBhvr>
                                      <p:to>
                                        <p:strVal val="visible"/>
                                      </p:to>
                                    </p:set>
                                    <p:animEffect transition="in" filter="fade">
                                      <p:cBhvr>
                                        <p:cTn id="7" dur="2000"/>
                                        <p:tgtEl>
                                          <p:spTgt spid="39939">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9939">
                                            <p:txEl>
                                              <p:pRg st="4" end="4"/>
                                            </p:txEl>
                                          </p:spTgt>
                                        </p:tgtEl>
                                        <p:attrNameLst>
                                          <p:attrName>style.visibility</p:attrName>
                                        </p:attrNameLst>
                                      </p:cBhvr>
                                      <p:to>
                                        <p:strVal val="visible"/>
                                      </p:to>
                                    </p:set>
                                    <p:animEffect transition="in" filter="fade">
                                      <p:cBhvr>
                                        <p:cTn id="10" dur="2000"/>
                                        <p:tgtEl>
                                          <p:spTgt spid="39939">
                                            <p:txEl>
                                              <p:pRg st="4" end="4"/>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9939">
                                            <p:txEl>
                                              <p:pRg st="7" end="7"/>
                                            </p:txEl>
                                          </p:spTgt>
                                        </p:tgtEl>
                                        <p:attrNameLst>
                                          <p:attrName>style.visibility</p:attrName>
                                        </p:attrNameLst>
                                      </p:cBhvr>
                                      <p:to>
                                        <p:strVal val="visible"/>
                                      </p:to>
                                    </p:set>
                                    <p:animEffect transition="in" filter="fade">
                                      <p:cBhvr>
                                        <p:cTn id="15" dur="2000"/>
                                        <p:tgtEl>
                                          <p:spTgt spid="39939">
                                            <p:txEl>
                                              <p:pRg st="7" end="7"/>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9939">
                                            <p:txEl>
                                              <p:pRg st="8" end="8"/>
                                            </p:txEl>
                                          </p:spTgt>
                                        </p:tgtEl>
                                        <p:attrNameLst>
                                          <p:attrName>style.visibility</p:attrName>
                                        </p:attrNameLst>
                                      </p:cBhvr>
                                      <p:to>
                                        <p:strVal val="visible"/>
                                      </p:to>
                                    </p:set>
                                    <p:animEffect transition="in" filter="fade">
                                      <p:cBhvr>
                                        <p:cTn id="18" dur="2000"/>
                                        <p:tgtEl>
                                          <p:spTgt spid="3993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ctrTitle"/>
          </p:nvPr>
        </p:nvSpPr>
        <p:spPr>
          <a:xfrm>
            <a:off x="0" y="-735013"/>
            <a:ext cx="7772400" cy="1470026"/>
          </a:xfrm>
        </p:spPr>
        <p:txBody>
          <a:bodyPr>
            <a:normAutofit/>
          </a:bodyPr>
          <a:lstStyle/>
          <a:p>
            <a:pPr fontAlgn="auto">
              <a:spcAft>
                <a:spcPts val="0"/>
              </a:spcAft>
              <a:defRPr/>
            </a:pPr>
            <a:r>
              <a:rPr lang="en-US" sz="4000" dirty="0" smtClean="0"/>
              <a:t/>
            </a:r>
            <a:br>
              <a:rPr lang="en-US" sz="4000" dirty="0" smtClean="0"/>
            </a:br>
            <a:r>
              <a:rPr lang="en-US" sz="4000" dirty="0" smtClean="0"/>
              <a:t>Design Principles</a:t>
            </a:r>
          </a:p>
        </p:txBody>
      </p:sp>
      <p:sp>
        <p:nvSpPr>
          <p:cNvPr id="40963" name="Rectangle 3"/>
          <p:cNvSpPr>
            <a:spLocks noGrp="1" noChangeArrowheads="1"/>
          </p:cNvSpPr>
          <p:nvPr>
            <p:ph type="subTitle" idx="1"/>
          </p:nvPr>
        </p:nvSpPr>
        <p:spPr>
          <a:xfrm>
            <a:off x="457200" y="1219200"/>
            <a:ext cx="3657600" cy="5867400"/>
          </a:xfrm>
        </p:spPr>
        <p:txBody>
          <a:bodyPr/>
          <a:lstStyle/>
          <a:p>
            <a:r>
              <a:rPr lang="en-US" sz="2400" b="1" dirty="0" smtClean="0">
                <a:solidFill>
                  <a:srgbClr val="000000"/>
                </a:solidFill>
              </a:rPr>
              <a:t>Harmony and Variety</a:t>
            </a:r>
            <a:endParaRPr lang="en-US" sz="2400" dirty="0" smtClean="0">
              <a:solidFill>
                <a:srgbClr val="000000"/>
              </a:solidFill>
            </a:endParaRPr>
          </a:p>
          <a:p>
            <a:pPr lvl="1" algn="l"/>
            <a:endParaRPr lang="en-US" sz="2400" dirty="0" smtClean="0">
              <a:solidFill>
                <a:srgbClr val="000000"/>
              </a:solidFill>
            </a:endParaRPr>
          </a:p>
          <a:p>
            <a:pPr lvl="1" algn="l"/>
            <a:r>
              <a:rPr lang="en-US" sz="2400" dirty="0" smtClean="0">
                <a:solidFill>
                  <a:srgbClr val="000000"/>
                </a:solidFill>
              </a:rPr>
              <a:t>Harmonious Elements</a:t>
            </a:r>
          </a:p>
          <a:p>
            <a:pPr lvl="1" algn="l"/>
            <a:r>
              <a:rPr lang="en-US" sz="2400" dirty="0" smtClean="0">
                <a:solidFill>
                  <a:srgbClr val="000000"/>
                </a:solidFill>
              </a:rPr>
              <a:t>Materials (Floor and Fire Place, and Furniture)</a:t>
            </a:r>
          </a:p>
          <a:p>
            <a:pPr lvl="1" algn="l"/>
            <a:endParaRPr lang="en-US" sz="2400" dirty="0" smtClean="0">
              <a:solidFill>
                <a:srgbClr val="000000"/>
              </a:solidFill>
            </a:endParaRPr>
          </a:p>
          <a:p>
            <a:pPr lvl="1" algn="l"/>
            <a:r>
              <a:rPr lang="en-US" sz="2400" dirty="0" smtClean="0">
                <a:solidFill>
                  <a:srgbClr val="000000"/>
                </a:solidFill>
              </a:rPr>
              <a:t>Variety Elements</a:t>
            </a:r>
          </a:p>
          <a:p>
            <a:pPr lvl="1" algn="l"/>
            <a:r>
              <a:rPr lang="en-US" sz="2400" dirty="0" smtClean="0">
                <a:solidFill>
                  <a:srgbClr val="000000"/>
                </a:solidFill>
              </a:rPr>
              <a:t>Texture (Floor and Textiles)</a:t>
            </a:r>
          </a:p>
          <a:p>
            <a:endParaRPr lang="en-US" sz="2400" dirty="0" smtClean="0"/>
          </a:p>
          <a:p>
            <a:endParaRPr lang="en-US" sz="2400" dirty="0" smtClean="0"/>
          </a:p>
          <a:p>
            <a:r>
              <a:rPr lang="en-US" sz="2400" dirty="0" smtClean="0"/>
              <a:t> </a:t>
            </a:r>
          </a:p>
          <a:p>
            <a:endParaRPr lang="en-US" sz="2400" dirty="0" smtClean="0"/>
          </a:p>
          <a:p>
            <a:endParaRPr lang="en-US" sz="2400" dirty="0" smtClean="0"/>
          </a:p>
          <a:p>
            <a:endParaRPr lang="en-US" sz="2400" dirty="0" smtClean="0"/>
          </a:p>
        </p:txBody>
      </p:sp>
      <p:pic>
        <p:nvPicPr>
          <p:cNvPr id="50180" name="Picture 6" descr="material"/>
          <p:cNvPicPr>
            <a:picLocks noChangeAspect="1" noChangeArrowheads="1"/>
          </p:cNvPicPr>
          <p:nvPr/>
        </p:nvPicPr>
        <p:blipFill>
          <a:blip r:embed="rId2" cstate="print"/>
          <a:srcRect/>
          <a:stretch>
            <a:fillRect/>
          </a:stretch>
        </p:blipFill>
        <p:spPr bwMode="auto">
          <a:xfrm>
            <a:off x="4648200" y="762000"/>
            <a:ext cx="4329113" cy="56388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63">
                                            <p:txEl>
                                              <p:pRg st="3" end="3"/>
                                            </p:txEl>
                                          </p:spTgt>
                                        </p:tgtEl>
                                        <p:attrNameLst>
                                          <p:attrName>style.visibility</p:attrName>
                                        </p:attrNameLst>
                                      </p:cBhvr>
                                      <p:to>
                                        <p:strVal val="visible"/>
                                      </p:to>
                                    </p:set>
                                    <p:animEffect transition="in" filter="fade">
                                      <p:cBhvr>
                                        <p:cTn id="7" dur="2000"/>
                                        <p:tgtEl>
                                          <p:spTgt spid="4096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963">
                                            <p:txEl>
                                              <p:pRg st="6" end="6"/>
                                            </p:txEl>
                                          </p:spTgt>
                                        </p:tgtEl>
                                        <p:attrNameLst>
                                          <p:attrName>style.visibility</p:attrName>
                                        </p:attrNameLst>
                                      </p:cBhvr>
                                      <p:to>
                                        <p:strVal val="visible"/>
                                      </p:to>
                                    </p:set>
                                    <p:animEffect transition="in" filter="fade">
                                      <p:cBhvr>
                                        <p:cTn id="12" dur="2000"/>
                                        <p:tgtEl>
                                          <p:spTgt spid="4096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ctrTitle"/>
          </p:nvPr>
        </p:nvSpPr>
        <p:spPr>
          <a:xfrm>
            <a:off x="0" y="-609600"/>
            <a:ext cx="7772400" cy="1470025"/>
          </a:xfrm>
        </p:spPr>
        <p:txBody>
          <a:bodyPr>
            <a:normAutofit/>
          </a:bodyPr>
          <a:lstStyle/>
          <a:p>
            <a:pPr fontAlgn="auto">
              <a:spcAft>
                <a:spcPts val="0"/>
              </a:spcAft>
              <a:defRPr/>
            </a:pPr>
            <a:r>
              <a:rPr lang="en-US" sz="4000" dirty="0" smtClean="0"/>
              <a:t/>
            </a:r>
            <a:br>
              <a:rPr lang="en-US" sz="4000" dirty="0" smtClean="0"/>
            </a:br>
            <a:r>
              <a:rPr lang="en-US" sz="4000" dirty="0" smtClean="0"/>
              <a:t>Design Principles</a:t>
            </a:r>
          </a:p>
        </p:txBody>
      </p:sp>
      <p:sp>
        <p:nvSpPr>
          <p:cNvPr id="41987" name="Rectangle 3"/>
          <p:cNvSpPr>
            <a:spLocks noGrp="1" noChangeArrowheads="1"/>
          </p:cNvSpPr>
          <p:nvPr>
            <p:ph type="subTitle" idx="1"/>
          </p:nvPr>
        </p:nvSpPr>
        <p:spPr>
          <a:xfrm>
            <a:off x="381000" y="1143000"/>
            <a:ext cx="3657600" cy="5867400"/>
          </a:xfrm>
        </p:spPr>
        <p:txBody>
          <a:bodyPr/>
          <a:lstStyle/>
          <a:p>
            <a:r>
              <a:rPr lang="en-US" sz="2400" b="1" dirty="0" smtClean="0">
                <a:solidFill>
                  <a:srgbClr val="000000"/>
                </a:solidFill>
              </a:rPr>
              <a:t>Harmony and Variety</a:t>
            </a:r>
            <a:endParaRPr lang="en-US" sz="2400" dirty="0" smtClean="0">
              <a:solidFill>
                <a:srgbClr val="000000"/>
              </a:solidFill>
            </a:endParaRPr>
          </a:p>
          <a:p>
            <a:pPr lvl="1" algn="l"/>
            <a:endParaRPr lang="en-US" sz="2400" dirty="0" smtClean="0">
              <a:solidFill>
                <a:srgbClr val="000000"/>
              </a:solidFill>
            </a:endParaRPr>
          </a:p>
          <a:p>
            <a:pPr lvl="1" algn="l"/>
            <a:r>
              <a:rPr lang="en-US" sz="2400" dirty="0" smtClean="0">
                <a:solidFill>
                  <a:srgbClr val="000000"/>
                </a:solidFill>
              </a:rPr>
              <a:t>Harmonious Elements</a:t>
            </a:r>
          </a:p>
          <a:p>
            <a:pPr lvl="1" algn="l"/>
            <a:r>
              <a:rPr lang="en-US" sz="2400" dirty="0" smtClean="0">
                <a:solidFill>
                  <a:srgbClr val="000000"/>
                </a:solidFill>
              </a:rPr>
              <a:t>Orientation</a:t>
            </a:r>
          </a:p>
          <a:p>
            <a:pPr lvl="1" algn="l"/>
            <a:r>
              <a:rPr lang="en-US" sz="2400" dirty="0" smtClean="0">
                <a:solidFill>
                  <a:srgbClr val="000000"/>
                </a:solidFill>
              </a:rPr>
              <a:t>Pieces are organized in relation to each other</a:t>
            </a:r>
          </a:p>
          <a:p>
            <a:pPr lvl="1" algn="l"/>
            <a:endParaRPr lang="en-US" sz="2400" dirty="0" smtClean="0">
              <a:solidFill>
                <a:srgbClr val="000000"/>
              </a:solidFill>
            </a:endParaRPr>
          </a:p>
          <a:p>
            <a:pPr lvl="1" algn="l"/>
            <a:r>
              <a:rPr lang="en-US" sz="2400" dirty="0" smtClean="0">
                <a:solidFill>
                  <a:srgbClr val="000000"/>
                </a:solidFill>
              </a:rPr>
              <a:t>Variety Elements</a:t>
            </a:r>
          </a:p>
          <a:p>
            <a:pPr lvl="1" algn="l"/>
            <a:r>
              <a:rPr lang="en-US" sz="2400" dirty="0" smtClean="0">
                <a:solidFill>
                  <a:srgbClr val="000000"/>
                </a:solidFill>
              </a:rPr>
              <a:t>Materials (textiles and sticks)</a:t>
            </a:r>
          </a:p>
          <a:p>
            <a:pPr lvl="1" algn="l"/>
            <a:r>
              <a:rPr lang="en-US" sz="2400" dirty="0" smtClean="0">
                <a:solidFill>
                  <a:srgbClr val="000000"/>
                </a:solidFill>
              </a:rPr>
              <a:t>Shape (Line and Mass)</a:t>
            </a:r>
          </a:p>
          <a:p>
            <a:endParaRPr lang="en-US" sz="2400" dirty="0" smtClean="0"/>
          </a:p>
          <a:p>
            <a:r>
              <a:rPr lang="en-US" sz="2400" dirty="0" smtClean="0"/>
              <a:t> </a:t>
            </a:r>
          </a:p>
          <a:p>
            <a:endParaRPr lang="en-US" sz="2400" dirty="0" smtClean="0"/>
          </a:p>
          <a:p>
            <a:endParaRPr lang="en-US" sz="2400" dirty="0" smtClean="0"/>
          </a:p>
          <a:p>
            <a:endParaRPr lang="en-US" sz="2400" dirty="0" smtClean="0"/>
          </a:p>
        </p:txBody>
      </p:sp>
      <p:pic>
        <p:nvPicPr>
          <p:cNvPr id="51204" name="Picture 6" descr="orientation"/>
          <p:cNvPicPr>
            <a:picLocks noChangeAspect="1" noChangeArrowheads="1"/>
          </p:cNvPicPr>
          <p:nvPr/>
        </p:nvPicPr>
        <p:blipFill>
          <a:blip r:embed="rId2" cstate="print"/>
          <a:srcRect/>
          <a:stretch>
            <a:fillRect/>
          </a:stretch>
        </p:blipFill>
        <p:spPr bwMode="auto">
          <a:xfrm>
            <a:off x="4694237" y="914400"/>
            <a:ext cx="4449763" cy="57150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987">
                                            <p:txEl>
                                              <p:pRg st="3" end="3"/>
                                            </p:txEl>
                                          </p:spTgt>
                                        </p:tgtEl>
                                        <p:attrNameLst>
                                          <p:attrName>style.visibility</p:attrName>
                                        </p:attrNameLst>
                                      </p:cBhvr>
                                      <p:to>
                                        <p:strVal val="visible"/>
                                      </p:to>
                                    </p:set>
                                    <p:animEffect transition="in" filter="fade">
                                      <p:cBhvr>
                                        <p:cTn id="7" dur="2000"/>
                                        <p:tgtEl>
                                          <p:spTgt spid="41987">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1987">
                                            <p:txEl>
                                              <p:pRg st="4" end="4"/>
                                            </p:txEl>
                                          </p:spTgt>
                                        </p:tgtEl>
                                        <p:attrNameLst>
                                          <p:attrName>style.visibility</p:attrName>
                                        </p:attrNameLst>
                                      </p:cBhvr>
                                      <p:to>
                                        <p:strVal val="visible"/>
                                      </p:to>
                                    </p:set>
                                    <p:animEffect transition="in" filter="fade">
                                      <p:cBhvr>
                                        <p:cTn id="12" dur="2000"/>
                                        <p:tgtEl>
                                          <p:spTgt spid="41987">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1987">
                                            <p:txEl>
                                              <p:pRg st="7" end="7"/>
                                            </p:txEl>
                                          </p:spTgt>
                                        </p:tgtEl>
                                        <p:attrNameLst>
                                          <p:attrName>style.visibility</p:attrName>
                                        </p:attrNameLst>
                                      </p:cBhvr>
                                      <p:to>
                                        <p:strVal val="visible"/>
                                      </p:to>
                                    </p:set>
                                    <p:animEffect transition="in" filter="fade">
                                      <p:cBhvr>
                                        <p:cTn id="17" dur="2000"/>
                                        <p:tgtEl>
                                          <p:spTgt spid="41987">
                                            <p:txEl>
                                              <p:pRg st="7" end="7"/>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41987">
                                            <p:txEl>
                                              <p:pRg st="8" end="8"/>
                                            </p:txEl>
                                          </p:spTgt>
                                        </p:tgtEl>
                                        <p:attrNameLst>
                                          <p:attrName>style.visibility</p:attrName>
                                        </p:attrNameLst>
                                      </p:cBhvr>
                                      <p:to>
                                        <p:strVal val="visible"/>
                                      </p:to>
                                    </p:set>
                                    <p:animEffect transition="in" filter="fade">
                                      <p:cBhvr>
                                        <p:cTn id="20" dur="2000"/>
                                        <p:tgtEl>
                                          <p:spTgt spid="4198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ctrTitle"/>
          </p:nvPr>
        </p:nvSpPr>
        <p:spPr>
          <a:xfrm>
            <a:off x="0" y="-533400"/>
            <a:ext cx="7772400" cy="1470025"/>
          </a:xfrm>
        </p:spPr>
        <p:txBody>
          <a:bodyPr>
            <a:normAutofit/>
          </a:bodyPr>
          <a:lstStyle/>
          <a:p>
            <a:pPr fontAlgn="auto">
              <a:spcAft>
                <a:spcPts val="0"/>
              </a:spcAft>
              <a:defRPr/>
            </a:pPr>
            <a:r>
              <a:rPr lang="en-US" sz="4000" dirty="0" smtClean="0"/>
              <a:t>Design Principles</a:t>
            </a:r>
          </a:p>
        </p:txBody>
      </p:sp>
      <p:sp>
        <p:nvSpPr>
          <p:cNvPr id="43011" name="Rectangle 3"/>
          <p:cNvSpPr>
            <a:spLocks noGrp="1" noChangeArrowheads="1"/>
          </p:cNvSpPr>
          <p:nvPr>
            <p:ph type="subTitle" idx="1"/>
          </p:nvPr>
        </p:nvSpPr>
        <p:spPr>
          <a:xfrm>
            <a:off x="457200" y="1371600"/>
            <a:ext cx="3657600" cy="5867400"/>
          </a:xfrm>
        </p:spPr>
        <p:txBody>
          <a:bodyPr>
            <a:normAutofit lnSpcReduction="10000"/>
          </a:bodyPr>
          <a:lstStyle/>
          <a:p>
            <a:r>
              <a:rPr lang="en-US" sz="2400" b="1" dirty="0" smtClean="0">
                <a:solidFill>
                  <a:srgbClr val="000000"/>
                </a:solidFill>
              </a:rPr>
              <a:t>Harmony and Variety</a:t>
            </a:r>
            <a:endParaRPr lang="en-US" sz="2400" dirty="0" smtClean="0">
              <a:solidFill>
                <a:srgbClr val="000000"/>
              </a:solidFill>
            </a:endParaRPr>
          </a:p>
          <a:p>
            <a:pPr lvl="1" algn="l"/>
            <a:endParaRPr lang="en-US" sz="2400" dirty="0" smtClean="0">
              <a:solidFill>
                <a:srgbClr val="000000"/>
              </a:solidFill>
            </a:endParaRPr>
          </a:p>
          <a:p>
            <a:pPr lvl="1" algn="l"/>
            <a:r>
              <a:rPr lang="en-US" sz="2400" dirty="0" smtClean="0">
                <a:solidFill>
                  <a:srgbClr val="000000"/>
                </a:solidFill>
              </a:rPr>
              <a:t>Harmonious Elements</a:t>
            </a:r>
          </a:p>
          <a:p>
            <a:pPr lvl="1" algn="l"/>
            <a:r>
              <a:rPr lang="en-US" sz="2400" dirty="0" smtClean="0">
                <a:solidFill>
                  <a:srgbClr val="000000"/>
                </a:solidFill>
              </a:rPr>
              <a:t>Materials (Water)</a:t>
            </a:r>
          </a:p>
          <a:p>
            <a:pPr lvl="1" algn="l"/>
            <a:r>
              <a:rPr lang="en-US" sz="2400" dirty="0" smtClean="0">
                <a:solidFill>
                  <a:srgbClr val="000000"/>
                </a:solidFill>
              </a:rPr>
              <a:t>A narrow and coherent color ‘palette’</a:t>
            </a:r>
          </a:p>
          <a:p>
            <a:pPr lvl="1" algn="l"/>
            <a:endParaRPr lang="en-US" sz="2400" dirty="0" smtClean="0">
              <a:solidFill>
                <a:srgbClr val="000000"/>
              </a:solidFill>
            </a:endParaRPr>
          </a:p>
          <a:p>
            <a:pPr lvl="1" algn="l"/>
            <a:r>
              <a:rPr lang="en-US" sz="2400" dirty="0" smtClean="0">
                <a:solidFill>
                  <a:srgbClr val="000000"/>
                </a:solidFill>
              </a:rPr>
              <a:t>Variety Elements</a:t>
            </a:r>
          </a:p>
          <a:p>
            <a:pPr lvl="1" algn="l"/>
            <a:r>
              <a:rPr lang="en-US" sz="2400" dirty="0" smtClean="0">
                <a:solidFill>
                  <a:srgbClr val="000000"/>
                </a:solidFill>
              </a:rPr>
              <a:t>Material (Stone) </a:t>
            </a:r>
          </a:p>
          <a:p>
            <a:pPr lvl="1" algn="l"/>
            <a:r>
              <a:rPr lang="en-US" sz="2400" dirty="0" smtClean="0">
                <a:solidFill>
                  <a:srgbClr val="000000"/>
                </a:solidFill>
              </a:rPr>
              <a:t>Color (blue, green and white)</a:t>
            </a:r>
          </a:p>
          <a:p>
            <a:endParaRPr lang="en-US" sz="2400" dirty="0" smtClean="0"/>
          </a:p>
          <a:p>
            <a:endParaRPr lang="en-US" sz="2400" dirty="0" smtClean="0"/>
          </a:p>
          <a:p>
            <a:r>
              <a:rPr lang="en-US" sz="2400" dirty="0" smtClean="0"/>
              <a:t> </a:t>
            </a:r>
          </a:p>
          <a:p>
            <a:endParaRPr lang="en-US" sz="2400" dirty="0" smtClean="0"/>
          </a:p>
          <a:p>
            <a:endParaRPr lang="en-US" sz="2400" dirty="0" smtClean="0"/>
          </a:p>
          <a:p>
            <a:endParaRPr lang="en-US" sz="2400" dirty="0" smtClean="0"/>
          </a:p>
        </p:txBody>
      </p:sp>
      <p:pic>
        <p:nvPicPr>
          <p:cNvPr id="52228" name="Picture 6" descr="material"/>
          <p:cNvPicPr>
            <a:picLocks noChangeAspect="1" noChangeArrowheads="1"/>
          </p:cNvPicPr>
          <p:nvPr/>
        </p:nvPicPr>
        <p:blipFill>
          <a:blip r:embed="rId2" cstate="print"/>
          <a:srcRect/>
          <a:stretch>
            <a:fillRect/>
          </a:stretch>
        </p:blipFill>
        <p:spPr bwMode="auto">
          <a:xfrm>
            <a:off x="4953000" y="609600"/>
            <a:ext cx="4084637" cy="58674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011">
                                            <p:txEl>
                                              <p:pRg st="3" end="3"/>
                                            </p:txEl>
                                          </p:spTgt>
                                        </p:tgtEl>
                                        <p:attrNameLst>
                                          <p:attrName>style.visibility</p:attrName>
                                        </p:attrNameLst>
                                      </p:cBhvr>
                                      <p:to>
                                        <p:strVal val="visible"/>
                                      </p:to>
                                    </p:set>
                                    <p:animEffect transition="in" filter="fade">
                                      <p:cBhvr>
                                        <p:cTn id="7" dur="2000"/>
                                        <p:tgtEl>
                                          <p:spTgt spid="43011">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3011">
                                            <p:txEl>
                                              <p:pRg st="4" end="4"/>
                                            </p:txEl>
                                          </p:spTgt>
                                        </p:tgtEl>
                                        <p:attrNameLst>
                                          <p:attrName>style.visibility</p:attrName>
                                        </p:attrNameLst>
                                      </p:cBhvr>
                                      <p:to>
                                        <p:strVal val="visible"/>
                                      </p:to>
                                    </p:set>
                                    <p:animEffect transition="in" filter="fade">
                                      <p:cBhvr>
                                        <p:cTn id="12" dur="2000"/>
                                        <p:tgtEl>
                                          <p:spTgt spid="43011">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3011">
                                            <p:txEl>
                                              <p:pRg st="7" end="7"/>
                                            </p:txEl>
                                          </p:spTgt>
                                        </p:tgtEl>
                                        <p:attrNameLst>
                                          <p:attrName>style.visibility</p:attrName>
                                        </p:attrNameLst>
                                      </p:cBhvr>
                                      <p:to>
                                        <p:strVal val="visible"/>
                                      </p:to>
                                    </p:set>
                                    <p:animEffect transition="in" filter="fade">
                                      <p:cBhvr>
                                        <p:cTn id="17" dur="2000"/>
                                        <p:tgtEl>
                                          <p:spTgt spid="43011">
                                            <p:txEl>
                                              <p:pRg st="7" end="7"/>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43011">
                                            <p:txEl>
                                              <p:pRg st="8" end="8"/>
                                            </p:txEl>
                                          </p:spTgt>
                                        </p:tgtEl>
                                        <p:attrNameLst>
                                          <p:attrName>style.visibility</p:attrName>
                                        </p:attrNameLst>
                                      </p:cBhvr>
                                      <p:to>
                                        <p:strVal val="visible"/>
                                      </p:to>
                                    </p:set>
                                    <p:animEffect transition="in" filter="fade">
                                      <p:cBhvr>
                                        <p:cTn id="20" dur="2000"/>
                                        <p:tgtEl>
                                          <p:spTgt spid="4301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Color palette:  a selected set of colors that exhibit a specific relationship to each other. </a:t>
            </a:r>
          </a:p>
        </p:txBody>
      </p:sp>
      <p:sp>
        <p:nvSpPr>
          <p:cNvPr id="3" name="Content Placeholder 2"/>
          <p:cNvSpPr>
            <a:spLocks noGrp="1"/>
          </p:cNvSpPr>
          <p:nvPr>
            <p:ph idx="1"/>
          </p:nvPr>
        </p:nvSpPr>
        <p:spPr/>
        <p:txBody>
          <a:bodyPr/>
          <a:lstStyle/>
          <a:p>
            <a:pPr marL="0" indent="0">
              <a:buNone/>
            </a:pPr>
            <a:r>
              <a:rPr lang="en-US" dirty="0" smtClean="0"/>
              <a:t>A classic ‘color palette’ is analogous colors: colors next to each other on the color wheel. </a:t>
            </a:r>
          </a:p>
          <a:p>
            <a:endParaRPr lang="en-US" dirty="0" smtClean="0"/>
          </a:p>
        </p:txBody>
      </p:sp>
      <p:pic>
        <p:nvPicPr>
          <p:cNvPr id="4" name="Picture 3"/>
          <p:cNvPicPr>
            <a:picLocks noChangeAspect="1"/>
          </p:cNvPicPr>
          <p:nvPr/>
        </p:nvPicPr>
        <p:blipFill>
          <a:blip r:embed="rId2"/>
          <a:stretch>
            <a:fillRect/>
          </a:stretch>
        </p:blipFill>
        <p:spPr>
          <a:xfrm>
            <a:off x="609600" y="2590800"/>
            <a:ext cx="3505200" cy="3505200"/>
          </a:xfrm>
          <a:prstGeom prst="rect">
            <a:avLst/>
          </a:prstGeom>
        </p:spPr>
      </p:pic>
      <p:pic>
        <p:nvPicPr>
          <p:cNvPr id="5" name="Picture 4"/>
          <p:cNvPicPr>
            <a:picLocks noChangeAspect="1"/>
          </p:cNvPicPr>
          <p:nvPr/>
        </p:nvPicPr>
        <p:blipFill>
          <a:blip r:embed="rId3"/>
          <a:stretch>
            <a:fillRect/>
          </a:stretch>
        </p:blipFill>
        <p:spPr>
          <a:xfrm>
            <a:off x="5029200" y="2590800"/>
            <a:ext cx="3276600" cy="3638349"/>
          </a:xfrm>
          <a:prstGeom prst="rect">
            <a:avLst/>
          </a:prstGeom>
        </p:spPr>
      </p:pic>
    </p:spTree>
    <p:extLst>
      <p:ext uri="{BB962C8B-B14F-4D97-AF65-F5344CB8AC3E}">
        <p14:creationId xmlns:p14="http://schemas.microsoft.com/office/powerpoint/2010/main" val="254181059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ctrTitle"/>
          </p:nvPr>
        </p:nvSpPr>
        <p:spPr>
          <a:xfrm>
            <a:off x="0" y="-735013"/>
            <a:ext cx="7772400" cy="1470026"/>
          </a:xfrm>
        </p:spPr>
        <p:txBody>
          <a:bodyPr>
            <a:normAutofit/>
          </a:bodyPr>
          <a:lstStyle/>
          <a:p>
            <a:pPr fontAlgn="auto">
              <a:spcAft>
                <a:spcPts val="0"/>
              </a:spcAft>
              <a:defRPr/>
            </a:pPr>
            <a:r>
              <a:rPr lang="en-US" sz="4000" dirty="0" smtClean="0"/>
              <a:t/>
            </a:r>
            <a:br>
              <a:rPr lang="en-US" sz="4000" dirty="0" smtClean="0"/>
            </a:br>
            <a:r>
              <a:rPr lang="en-US" sz="4000" dirty="0" smtClean="0"/>
              <a:t>Design Principles</a:t>
            </a:r>
          </a:p>
        </p:txBody>
      </p:sp>
      <p:sp>
        <p:nvSpPr>
          <p:cNvPr id="53251" name="Rectangle 3"/>
          <p:cNvSpPr>
            <a:spLocks noGrp="1" noChangeArrowheads="1"/>
          </p:cNvSpPr>
          <p:nvPr>
            <p:ph type="subTitle" idx="1"/>
          </p:nvPr>
        </p:nvSpPr>
        <p:spPr>
          <a:xfrm>
            <a:off x="152400" y="990600"/>
            <a:ext cx="3657600" cy="5867400"/>
          </a:xfrm>
        </p:spPr>
        <p:txBody>
          <a:bodyPr/>
          <a:lstStyle/>
          <a:p>
            <a:pPr>
              <a:lnSpc>
                <a:spcPct val="90000"/>
              </a:lnSpc>
            </a:pPr>
            <a:r>
              <a:rPr lang="en-US" sz="2800" b="1" dirty="0" smtClean="0">
                <a:solidFill>
                  <a:srgbClr val="000000"/>
                </a:solidFill>
              </a:rPr>
              <a:t>Harmony and Variety</a:t>
            </a:r>
            <a:endParaRPr lang="en-US" sz="2800" dirty="0" smtClean="0">
              <a:solidFill>
                <a:srgbClr val="000000"/>
              </a:solidFill>
            </a:endParaRPr>
          </a:p>
          <a:p>
            <a:pPr lvl="1" algn="l">
              <a:lnSpc>
                <a:spcPct val="90000"/>
              </a:lnSpc>
            </a:pPr>
            <a:endParaRPr lang="en-US" dirty="0" smtClean="0">
              <a:solidFill>
                <a:srgbClr val="000000"/>
              </a:solidFill>
            </a:endParaRPr>
          </a:p>
          <a:p>
            <a:pPr lvl="1" algn="l">
              <a:lnSpc>
                <a:spcPct val="90000"/>
              </a:lnSpc>
            </a:pPr>
            <a:r>
              <a:rPr lang="en-US" dirty="0" smtClean="0">
                <a:solidFill>
                  <a:srgbClr val="000000"/>
                </a:solidFill>
              </a:rPr>
              <a:t>Harmonious Elements</a:t>
            </a:r>
          </a:p>
          <a:p>
            <a:pPr lvl="1" algn="l">
              <a:lnSpc>
                <a:spcPct val="90000"/>
              </a:lnSpc>
            </a:pPr>
            <a:r>
              <a:rPr lang="en-US" dirty="0" smtClean="0">
                <a:solidFill>
                  <a:srgbClr val="000000"/>
                </a:solidFill>
              </a:rPr>
              <a:t>Boundary: edges, lines </a:t>
            </a:r>
          </a:p>
          <a:p>
            <a:pPr lvl="1" algn="l">
              <a:lnSpc>
                <a:spcPct val="90000"/>
              </a:lnSpc>
            </a:pPr>
            <a:endParaRPr lang="en-US" dirty="0" smtClean="0">
              <a:solidFill>
                <a:srgbClr val="000000"/>
              </a:solidFill>
            </a:endParaRPr>
          </a:p>
          <a:p>
            <a:pPr lvl="1" algn="l">
              <a:lnSpc>
                <a:spcPct val="90000"/>
              </a:lnSpc>
            </a:pPr>
            <a:r>
              <a:rPr lang="en-US" dirty="0" smtClean="0">
                <a:solidFill>
                  <a:srgbClr val="000000"/>
                </a:solidFill>
              </a:rPr>
              <a:t>Variety Elements</a:t>
            </a:r>
          </a:p>
          <a:p>
            <a:pPr lvl="1" algn="l">
              <a:lnSpc>
                <a:spcPct val="90000"/>
              </a:lnSpc>
            </a:pPr>
            <a:r>
              <a:rPr lang="en-US" dirty="0" smtClean="0">
                <a:solidFill>
                  <a:srgbClr val="000000"/>
                </a:solidFill>
              </a:rPr>
              <a:t>Pattern</a:t>
            </a:r>
          </a:p>
          <a:p>
            <a:pPr>
              <a:lnSpc>
                <a:spcPct val="90000"/>
              </a:lnSpc>
            </a:pPr>
            <a:endParaRPr lang="en-US" sz="2800" dirty="0" smtClean="0"/>
          </a:p>
          <a:p>
            <a:pPr>
              <a:lnSpc>
                <a:spcPct val="90000"/>
              </a:lnSpc>
            </a:pPr>
            <a:endParaRPr lang="en-US" sz="2800" dirty="0" smtClean="0"/>
          </a:p>
          <a:p>
            <a:pPr>
              <a:lnSpc>
                <a:spcPct val="90000"/>
              </a:lnSpc>
            </a:pPr>
            <a:r>
              <a:rPr lang="en-US" sz="2800" dirty="0" smtClean="0"/>
              <a:t> </a:t>
            </a:r>
          </a:p>
          <a:p>
            <a:pPr>
              <a:lnSpc>
                <a:spcPct val="90000"/>
              </a:lnSpc>
            </a:pPr>
            <a:endParaRPr lang="en-US" sz="2800" dirty="0" smtClean="0"/>
          </a:p>
          <a:p>
            <a:pPr>
              <a:lnSpc>
                <a:spcPct val="90000"/>
              </a:lnSpc>
            </a:pPr>
            <a:endParaRPr lang="en-US" sz="2800" dirty="0" smtClean="0"/>
          </a:p>
          <a:p>
            <a:pPr>
              <a:lnSpc>
                <a:spcPct val="90000"/>
              </a:lnSpc>
            </a:pPr>
            <a:endParaRPr lang="en-US" sz="2800" dirty="0" smtClean="0"/>
          </a:p>
        </p:txBody>
      </p:sp>
      <p:pic>
        <p:nvPicPr>
          <p:cNvPr id="53252" name="Picture 7" descr="furn"/>
          <p:cNvPicPr>
            <a:picLocks noChangeAspect="1" noChangeArrowheads="1"/>
          </p:cNvPicPr>
          <p:nvPr/>
        </p:nvPicPr>
        <p:blipFill>
          <a:blip r:embed="rId2" cstate="print"/>
          <a:srcRect/>
          <a:stretch>
            <a:fillRect/>
          </a:stretch>
        </p:blipFill>
        <p:spPr bwMode="auto">
          <a:xfrm>
            <a:off x="3810000" y="762000"/>
            <a:ext cx="5257800" cy="5114925"/>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err="1"/>
              <a:t>Lazika</a:t>
            </a:r>
            <a:r>
              <a:rPr lang="en-US" sz="2400" dirty="0"/>
              <a:t> Municipality Building designed by Architects of </a:t>
            </a:r>
            <a:r>
              <a:rPr lang="en-US" sz="2400" dirty="0" smtClean="0"/>
              <a:t>Invention</a:t>
            </a:r>
            <a:br>
              <a:rPr lang="en-US" sz="2400" dirty="0" smtClean="0"/>
            </a:br>
            <a:r>
              <a:rPr lang="en-US" sz="1800" dirty="0" smtClean="0">
                <a:hlinkClick r:id="rId2"/>
              </a:rPr>
              <a:t>Web Page Showing the Lazika Municipality Building</a:t>
            </a:r>
            <a:endParaRPr lang="en-US" sz="1800" dirty="0"/>
          </a:p>
        </p:txBody>
      </p:sp>
      <p:pic>
        <p:nvPicPr>
          <p:cNvPr id="4" name="Content Placeholder 3"/>
          <p:cNvPicPr>
            <a:picLocks noGrp="1" noChangeAspect="1"/>
          </p:cNvPicPr>
          <p:nvPr>
            <p:ph idx="1"/>
          </p:nvPr>
        </p:nvPicPr>
        <p:blipFill>
          <a:blip r:embed="rId3"/>
          <a:srcRect l="-9822" r="-9822"/>
          <a:stretch>
            <a:fillRect/>
          </a:stretch>
        </p:blipFill>
        <p:spPr/>
      </p:pic>
    </p:spTree>
    <p:extLst>
      <p:ext uri="{BB962C8B-B14F-4D97-AF65-F5344CB8AC3E}">
        <p14:creationId xmlns:p14="http://schemas.microsoft.com/office/powerpoint/2010/main" val="268851343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ctrTitle"/>
          </p:nvPr>
        </p:nvSpPr>
        <p:spPr>
          <a:xfrm>
            <a:off x="0" y="-735013"/>
            <a:ext cx="7772400" cy="1470026"/>
          </a:xfrm>
        </p:spPr>
        <p:txBody>
          <a:bodyPr>
            <a:normAutofit/>
          </a:bodyPr>
          <a:lstStyle/>
          <a:p>
            <a:pPr fontAlgn="auto">
              <a:spcAft>
                <a:spcPts val="0"/>
              </a:spcAft>
              <a:defRPr/>
            </a:pPr>
            <a:r>
              <a:rPr lang="en-US" sz="4000" dirty="0" smtClean="0"/>
              <a:t/>
            </a:r>
            <a:br>
              <a:rPr lang="en-US" sz="4000" dirty="0" smtClean="0"/>
            </a:br>
            <a:r>
              <a:rPr lang="en-US" sz="4000" dirty="0" smtClean="0"/>
              <a:t>Design Principles</a:t>
            </a:r>
          </a:p>
        </p:txBody>
      </p:sp>
      <p:sp>
        <p:nvSpPr>
          <p:cNvPr id="55299" name="Rectangle 3"/>
          <p:cNvSpPr>
            <a:spLocks noGrp="1" noChangeArrowheads="1"/>
          </p:cNvSpPr>
          <p:nvPr>
            <p:ph type="subTitle" idx="1"/>
          </p:nvPr>
        </p:nvSpPr>
        <p:spPr>
          <a:xfrm>
            <a:off x="152400" y="1295400"/>
            <a:ext cx="3657600" cy="5867400"/>
          </a:xfrm>
        </p:spPr>
        <p:txBody>
          <a:bodyPr/>
          <a:lstStyle/>
          <a:p>
            <a:pPr>
              <a:lnSpc>
                <a:spcPct val="80000"/>
              </a:lnSpc>
            </a:pPr>
            <a:r>
              <a:rPr lang="en-US" sz="2400" b="1" dirty="0" smtClean="0">
                <a:solidFill>
                  <a:srgbClr val="000000"/>
                </a:solidFill>
              </a:rPr>
              <a:t>Rhythm</a:t>
            </a:r>
            <a:endParaRPr lang="en-US" sz="2400" dirty="0" smtClean="0">
              <a:solidFill>
                <a:srgbClr val="000000"/>
              </a:solidFill>
            </a:endParaRPr>
          </a:p>
          <a:p>
            <a:pPr>
              <a:lnSpc>
                <a:spcPct val="80000"/>
              </a:lnSpc>
            </a:pPr>
            <a:endParaRPr lang="en-US" sz="2400" b="1" dirty="0" smtClean="0">
              <a:solidFill>
                <a:srgbClr val="000000"/>
              </a:solidFill>
            </a:endParaRPr>
          </a:p>
          <a:p>
            <a:pPr>
              <a:lnSpc>
                <a:spcPct val="80000"/>
              </a:lnSpc>
            </a:pPr>
            <a:r>
              <a:rPr lang="en-US" sz="2400" dirty="0" smtClean="0">
                <a:solidFill>
                  <a:srgbClr val="000000"/>
                </a:solidFill>
              </a:rPr>
              <a:t>Rhythm is bases on repetition of elements in space and time. </a:t>
            </a:r>
          </a:p>
          <a:p>
            <a:pPr>
              <a:lnSpc>
                <a:spcPct val="80000"/>
              </a:lnSpc>
            </a:pPr>
            <a:endParaRPr lang="en-US" sz="2400" dirty="0" smtClean="0">
              <a:solidFill>
                <a:srgbClr val="000000"/>
              </a:solidFill>
            </a:endParaRPr>
          </a:p>
          <a:p>
            <a:pPr>
              <a:lnSpc>
                <a:spcPct val="80000"/>
              </a:lnSpc>
            </a:pPr>
            <a:r>
              <a:rPr lang="en-US" sz="2400" dirty="0" smtClean="0">
                <a:solidFill>
                  <a:srgbClr val="000000"/>
                </a:solidFill>
              </a:rPr>
              <a:t>Regular “repetitive” spacing of elements can be monotonous and static. </a:t>
            </a:r>
          </a:p>
          <a:p>
            <a:pPr>
              <a:lnSpc>
                <a:spcPct val="80000"/>
              </a:lnSpc>
            </a:pPr>
            <a:endParaRPr lang="en-US" sz="2400" dirty="0" smtClean="0">
              <a:solidFill>
                <a:srgbClr val="000000"/>
              </a:solidFill>
            </a:endParaRPr>
          </a:p>
          <a:p>
            <a:pPr>
              <a:lnSpc>
                <a:spcPct val="80000"/>
              </a:lnSpc>
            </a:pPr>
            <a:r>
              <a:rPr lang="en-US" sz="2400" dirty="0" smtClean="0">
                <a:solidFill>
                  <a:srgbClr val="000000"/>
                </a:solidFill>
              </a:rPr>
              <a:t>Variety on proximity of elements can make a more visually interesting composition. </a:t>
            </a:r>
          </a:p>
          <a:p>
            <a:pPr>
              <a:lnSpc>
                <a:spcPct val="80000"/>
              </a:lnSpc>
            </a:pPr>
            <a:endParaRPr lang="en-US" sz="2400" dirty="0" smtClean="0"/>
          </a:p>
          <a:p>
            <a:pPr>
              <a:lnSpc>
                <a:spcPct val="80000"/>
              </a:lnSpc>
            </a:pPr>
            <a:r>
              <a:rPr lang="en-US" sz="2400" dirty="0" smtClean="0"/>
              <a:t> </a:t>
            </a:r>
          </a:p>
          <a:p>
            <a:pPr>
              <a:lnSpc>
                <a:spcPct val="80000"/>
              </a:lnSpc>
            </a:pPr>
            <a:endParaRPr lang="en-US" sz="2400" dirty="0" smtClean="0"/>
          </a:p>
          <a:p>
            <a:pPr>
              <a:lnSpc>
                <a:spcPct val="80000"/>
              </a:lnSpc>
            </a:pPr>
            <a:endParaRPr lang="en-US" sz="2400" dirty="0" smtClean="0"/>
          </a:p>
          <a:p>
            <a:pPr>
              <a:lnSpc>
                <a:spcPct val="80000"/>
              </a:lnSpc>
            </a:pPr>
            <a:endParaRPr lang="en-US" sz="2400" dirty="0" smtClean="0"/>
          </a:p>
        </p:txBody>
      </p:sp>
      <p:pic>
        <p:nvPicPr>
          <p:cNvPr id="55300" name="Picture 7" descr="size"/>
          <p:cNvPicPr>
            <a:picLocks noChangeAspect="1" noChangeArrowheads="1"/>
          </p:cNvPicPr>
          <p:nvPr/>
        </p:nvPicPr>
        <p:blipFill>
          <a:blip r:embed="rId2" cstate="print"/>
          <a:srcRect/>
          <a:stretch>
            <a:fillRect/>
          </a:stretch>
        </p:blipFill>
        <p:spPr bwMode="auto">
          <a:xfrm>
            <a:off x="3810000" y="1225550"/>
            <a:ext cx="5181600" cy="3117850"/>
          </a:xfrm>
          <a:prstGeom prst="rect">
            <a:avLst/>
          </a:prstGeom>
          <a:noFill/>
          <a:ln w="9525">
            <a:noFill/>
            <a:miter lim="800000"/>
            <a:headEnd/>
            <a:tailEnd/>
          </a:ln>
        </p:spPr>
      </p:pic>
      <p:pic>
        <p:nvPicPr>
          <p:cNvPr id="55301" name="Picture 9" descr="rhythm"/>
          <p:cNvPicPr>
            <a:picLocks noChangeAspect="1" noChangeArrowheads="1"/>
          </p:cNvPicPr>
          <p:nvPr/>
        </p:nvPicPr>
        <p:blipFill>
          <a:blip r:embed="rId3" cstate="print"/>
          <a:srcRect/>
          <a:stretch>
            <a:fillRect/>
          </a:stretch>
        </p:blipFill>
        <p:spPr bwMode="auto">
          <a:xfrm>
            <a:off x="3810000" y="4591050"/>
            <a:ext cx="5181600" cy="1276350"/>
          </a:xfrm>
          <a:prstGeom prst="rect">
            <a:avLst/>
          </a:prstGeom>
          <a:noFill/>
          <a:ln w="9525">
            <a:noFill/>
            <a:miter lim="800000"/>
            <a:headEnd/>
            <a:tailEnd/>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ctrTitle"/>
          </p:nvPr>
        </p:nvSpPr>
        <p:spPr>
          <a:xfrm>
            <a:off x="0" y="-735013"/>
            <a:ext cx="7772400" cy="1470026"/>
          </a:xfrm>
        </p:spPr>
        <p:txBody>
          <a:bodyPr>
            <a:normAutofit/>
          </a:bodyPr>
          <a:lstStyle/>
          <a:p>
            <a:pPr fontAlgn="auto">
              <a:spcAft>
                <a:spcPts val="0"/>
              </a:spcAft>
              <a:defRPr/>
            </a:pPr>
            <a:r>
              <a:rPr lang="en-US" sz="4000" dirty="0" smtClean="0"/>
              <a:t/>
            </a:r>
            <a:br>
              <a:rPr lang="en-US" sz="4000" dirty="0" smtClean="0"/>
            </a:br>
            <a:r>
              <a:rPr lang="en-US" sz="4000" dirty="0" smtClean="0"/>
              <a:t>Design Principles</a:t>
            </a:r>
          </a:p>
        </p:txBody>
      </p:sp>
      <p:sp>
        <p:nvSpPr>
          <p:cNvPr id="56323" name="Rectangle 3"/>
          <p:cNvSpPr>
            <a:spLocks noGrp="1" noChangeArrowheads="1"/>
          </p:cNvSpPr>
          <p:nvPr>
            <p:ph type="subTitle" idx="1"/>
          </p:nvPr>
        </p:nvSpPr>
        <p:spPr>
          <a:xfrm>
            <a:off x="228600" y="990600"/>
            <a:ext cx="3657600" cy="5867400"/>
          </a:xfrm>
        </p:spPr>
        <p:txBody>
          <a:bodyPr/>
          <a:lstStyle/>
          <a:p>
            <a:r>
              <a:rPr lang="en-US" b="1" dirty="0" smtClean="0">
                <a:solidFill>
                  <a:srgbClr val="000000"/>
                </a:solidFill>
              </a:rPr>
              <a:t>Rhythm</a:t>
            </a:r>
            <a:endParaRPr lang="en-US" dirty="0" smtClean="0">
              <a:solidFill>
                <a:srgbClr val="000000"/>
              </a:solidFill>
            </a:endParaRPr>
          </a:p>
          <a:p>
            <a:endParaRPr lang="en-US" b="1" dirty="0" smtClean="0">
              <a:solidFill>
                <a:srgbClr val="000000"/>
              </a:solidFill>
            </a:endParaRPr>
          </a:p>
          <a:p>
            <a:r>
              <a:rPr lang="en-US" dirty="0" smtClean="0">
                <a:solidFill>
                  <a:srgbClr val="000000"/>
                </a:solidFill>
              </a:rPr>
              <a:t>Rhythm in design is metaphorically linked to rhythm in music. </a:t>
            </a:r>
          </a:p>
          <a:p>
            <a:r>
              <a:rPr lang="en-US" dirty="0" smtClean="0"/>
              <a:t> </a:t>
            </a:r>
          </a:p>
          <a:p>
            <a:endParaRPr lang="en-US" dirty="0" smtClean="0"/>
          </a:p>
          <a:p>
            <a:endParaRPr lang="en-US" dirty="0" smtClean="0"/>
          </a:p>
          <a:p>
            <a:endParaRPr lang="en-US" dirty="0" smtClean="0"/>
          </a:p>
        </p:txBody>
      </p:sp>
      <p:pic>
        <p:nvPicPr>
          <p:cNvPr id="56324" name="Picture 7" descr="r"/>
          <p:cNvPicPr>
            <a:picLocks noChangeAspect="1" noChangeArrowheads="1"/>
          </p:cNvPicPr>
          <p:nvPr/>
        </p:nvPicPr>
        <p:blipFill>
          <a:blip r:embed="rId2" cstate="print"/>
          <a:srcRect/>
          <a:stretch>
            <a:fillRect/>
          </a:stretch>
        </p:blipFill>
        <p:spPr bwMode="auto">
          <a:xfrm>
            <a:off x="4056063" y="762000"/>
            <a:ext cx="4935537" cy="5029200"/>
          </a:xfrm>
          <a:prstGeom prst="rect">
            <a:avLst/>
          </a:prstGeom>
          <a:noFill/>
          <a:ln w="9525">
            <a:noFill/>
            <a:miter lim="800000"/>
            <a:headEnd/>
            <a:tailEnd/>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ctrTitle"/>
          </p:nvPr>
        </p:nvSpPr>
        <p:spPr>
          <a:xfrm>
            <a:off x="0" y="-533400"/>
            <a:ext cx="7772400" cy="1470025"/>
          </a:xfrm>
        </p:spPr>
        <p:txBody>
          <a:bodyPr>
            <a:normAutofit/>
          </a:bodyPr>
          <a:lstStyle/>
          <a:p>
            <a:pPr fontAlgn="auto">
              <a:spcAft>
                <a:spcPts val="0"/>
              </a:spcAft>
              <a:defRPr/>
            </a:pPr>
            <a:r>
              <a:rPr lang="en-US" sz="4000" dirty="0" smtClean="0"/>
              <a:t/>
            </a:r>
            <a:br>
              <a:rPr lang="en-US" sz="4000" dirty="0" smtClean="0"/>
            </a:br>
            <a:r>
              <a:rPr lang="en-US" sz="4000" dirty="0" smtClean="0"/>
              <a:t>Design Principles</a:t>
            </a:r>
          </a:p>
        </p:txBody>
      </p:sp>
      <p:sp>
        <p:nvSpPr>
          <p:cNvPr id="57347" name="Rectangle 3"/>
          <p:cNvSpPr>
            <a:spLocks noGrp="1" noChangeArrowheads="1"/>
          </p:cNvSpPr>
          <p:nvPr>
            <p:ph type="subTitle" idx="1"/>
          </p:nvPr>
        </p:nvSpPr>
        <p:spPr>
          <a:xfrm>
            <a:off x="838200" y="1219200"/>
            <a:ext cx="3657600" cy="5867400"/>
          </a:xfrm>
        </p:spPr>
        <p:txBody>
          <a:bodyPr/>
          <a:lstStyle/>
          <a:p>
            <a:r>
              <a:rPr lang="en-US" b="1" dirty="0" smtClean="0">
                <a:solidFill>
                  <a:srgbClr val="000000"/>
                </a:solidFill>
              </a:rPr>
              <a:t>Rhythm</a:t>
            </a:r>
            <a:endParaRPr lang="en-US" dirty="0" smtClean="0">
              <a:solidFill>
                <a:srgbClr val="000000"/>
              </a:solidFill>
            </a:endParaRPr>
          </a:p>
          <a:p>
            <a:endParaRPr lang="en-US" b="1" dirty="0" smtClean="0">
              <a:solidFill>
                <a:srgbClr val="000000"/>
              </a:solidFill>
            </a:endParaRPr>
          </a:p>
          <a:p>
            <a:r>
              <a:rPr lang="en-US" dirty="0" smtClean="0">
                <a:solidFill>
                  <a:srgbClr val="000000"/>
                </a:solidFill>
              </a:rPr>
              <a:t>Rhythm can be found in nature. </a:t>
            </a:r>
          </a:p>
          <a:p>
            <a:r>
              <a:rPr lang="en-US" dirty="0" smtClean="0">
                <a:solidFill>
                  <a:srgbClr val="000000"/>
                </a:solidFill>
              </a:rPr>
              <a:t> </a:t>
            </a:r>
          </a:p>
          <a:p>
            <a:endParaRPr lang="en-US" dirty="0" smtClean="0"/>
          </a:p>
          <a:p>
            <a:endParaRPr lang="en-US" dirty="0" smtClean="0"/>
          </a:p>
          <a:p>
            <a:endParaRPr lang="en-US" dirty="0" smtClean="0"/>
          </a:p>
        </p:txBody>
      </p:sp>
      <p:pic>
        <p:nvPicPr>
          <p:cNvPr id="57348" name="Picture 7" descr="r"/>
          <p:cNvPicPr>
            <a:picLocks noChangeAspect="1" noChangeArrowheads="1"/>
          </p:cNvPicPr>
          <p:nvPr/>
        </p:nvPicPr>
        <p:blipFill>
          <a:blip r:embed="rId2" cstate="print"/>
          <a:srcRect/>
          <a:stretch>
            <a:fillRect/>
          </a:stretch>
        </p:blipFill>
        <p:spPr bwMode="auto">
          <a:xfrm>
            <a:off x="4704885" y="990600"/>
            <a:ext cx="4448175" cy="5429250"/>
          </a:xfrm>
          <a:prstGeom prst="rect">
            <a:avLst/>
          </a:prstGeom>
          <a:noFill/>
          <a:ln w="9525">
            <a:noFill/>
            <a:miter lim="800000"/>
            <a:headEnd/>
            <a:tailEnd/>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ctrTitle"/>
          </p:nvPr>
        </p:nvSpPr>
        <p:spPr>
          <a:xfrm>
            <a:off x="0" y="-735013"/>
            <a:ext cx="7772400" cy="1470026"/>
          </a:xfrm>
        </p:spPr>
        <p:txBody>
          <a:bodyPr>
            <a:normAutofit/>
          </a:bodyPr>
          <a:lstStyle/>
          <a:p>
            <a:pPr fontAlgn="auto">
              <a:spcAft>
                <a:spcPts val="0"/>
              </a:spcAft>
              <a:defRPr/>
            </a:pPr>
            <a:r>
              <a:rPr lang="en-US" sz="4000" dirty="0" smtClean="0"/>
              <a:t/>
            </a:r>
            <a:br>
              <a:rPr lang="en-US" sz="4000" dirty="0" smtClean="0"/>
            </a:br>
            <a:r>
              <a:rPr lang="en-US" sz="4000" dirty="0" smtClean="0"/>
              <a:t>Design Principles</a:t>
            </a:r>
          </a:p>
        </p:txBody>
      </p:sp>
      <p:sp>
        <p:nvSpPr>
          <p:cNvPr id="58371" name="Rectangle 3"/>
          <p:cNvSpPr>
            <a:spLocks noGrp="1" noChangeArrowheads="1"/>
          </p:cNvSpPr>
          <p:nvPr>
            <p:ph type="subTitle" idx="1"/>
          </p:nvPr>
        </p:nvSpPr>
        <p:spPr>
          <a:xfrm>
            <a:off x="533400" y="914400"/>
            <a:ext cx="3657600" cy="5867400"/>
          </a:xfrm>
        </p:spPr>
        <p:txBody>
          <a:bodyPr/>
          <a:lstStyle/>
          <a:p>
            <a:r>
              <a:rPr lang="en-US" b="1" dirty="0" smtClean="0">
                <a:solidFill>
                  <a:srgbClr val="000000"/>
                </a:solidFill>
              </a:rPr>
              <a:t>Rhythm</a:t>
            </a:r>
            <a:endParaRPr lang="en-US" dirty="0" smtClean="0">
              <a:solidFill>
                <a:srgbClr val="000000"/>
              </a:solidFill>
            </a:endParaRPr>
          </a:p>
          <a:p>
            <a:endParaRPr lang="en-US" b="1" dirty="0" smtClean="0">
              <a:solidFill>
                <a:srgbClr val="000000"/>
              </a:solidFill>
            </a:endParaRPr>
          </a:p>
          <a:p>
            <a:r>
              <a:rPr lang="en-US" dirty="0" smtClean="0">
                <a:solidFill>
                  <a:srgbClr val="000000"/>
                </a:solidFill>
              </a:rPr>
              <a:t>Rhythm studies made with lines may suggest a link to emotions. </a:t>
            </a:r>
          </a:p>
          <a:p>
            <a:r>
              <a:rPr lang="en-US" dirty="0" smtClean="0">
                <a:solidFill>
                  <a:srgbClr val="000000"/>
                </a:solidFill>
              </a:rPr>
              <a:t> </a:t>
            </a:r>
          </a:p>
          <a:p>
            <a:endParaRPr lang="en-US" dirty="0" smtClean="0"/>
          </a:p>
          <a:p>
            <a:endParaRPr lang="en-US" dirty="0" smtClean="0"/>
          </a:p>
          <a:p>
            <a:endParaRPr lang="en-US" dirty="0" smtClean="0"/>
          </a:p>
        </p:txBody>
      </p:sp>
      <p:pic>
        <p:nvPicPr>
          <p:cNvPr id="58372" name="Picture 8" descr="rhythm"/>
          <p:cNvPicPr>
            <a:picLocks noChangeAspect="1" noChangeArrowheads="1"/>
          </p:cNvPicPr>
          <p:nvPr/>
        </p:nvPicPr>
        <p:blipFill>
          <a:blip r:embed="rId2" cstate="print"/>
          <a:srcRect/>
          <a:stretch>
            <a:fillRect/>
          </a:stretch>
        </p:blipFill>
        <p:spPr bwMode="auto">
          <a:xfrm>
            <a:off x="4357688" y="609600"/>
            <a:ext cx="4786312" cy="5867400"/>
          </a:xfrm>
          <a:prstGeom prst="rect">
            <a:avLst/>
          </a:prstGeom>
          <a:noFill/>
          <a:ln w="9525">
            <a:noFill/>
            <a:miter lim="800000"/>
            <a:headEnd/>
            <a:tailEnd/>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ctrTitle"/>
          </p:nvPr>
        </p:nvSpPr>
        <p:spPr>
          <a:xfrm>
            <a:off x="0" y="-762000"/>
            <a:ext cx="7772400" cy="1470025"/>
          </a:xfrm>
        </p:spPr>
        <p:txBody>
          <a:bodyPr>
            <a:normAutofit/>
          </a:bodyPr>
          <a:lstStyle/>
          <a:p>
            <a:pPr fontAlgn="auto">
              <a:spcAft>
                <a:spcPts val="0"/>
              </a:spcAft>
              <a:defRPr/>
            </a:pPr>
            <a:r>
              <a:rPr lang="en-US" sz="4000" dirty="0" smtClean="0"/>
              <a:t/>
            </a:r>
            <a:br>
              <a:rPr lang="en-US" sz="4000" dirty="0" smtClean="0"/>
            </a:br>
            <a:r>
              <a:rPr lang="en-US" sz="4000" dirty="0" smtClean="0"/>
              <a:t>Design Principles</a:t>
            </a:r>
          </a:p>
        </p:txBody>
      </p:sp>
      <p:sp>
        <p:nvSpPr>
          <p:cNvPr id="59395" name="Rectangle 3"/>
          <p:cNvSpPr>
            <a:spLocks noGrp="1" noChangeArrowheads="1"/>
          </p:cNvSpPr>
          <p:nvPr>
            <p:ph type="subTitle" idx="1"/>
          </p:nvPr>
        </p:nvSpPr>
        <p:spPr>
          <a:xfrm>
            <a:off x="152400" y="3048000"/>
            <a:ext cx="1600200" cy="2971800"/>
          </a:xfrm>
        </p:spPr>
        <p:txBody>
          <a:bodyPr>
            <a:normAutofit fontScale="92500" lnSpcReduction="10000"/>
          </a:bodyPr>
          <a:lstStyle/>
          <a:p>
            <a:r>
              <a:rPr lang="en-US" b="1" dirty="0" smtClean="0">
                <a:solidFill>
                  <a:srgbClr val="000000"/>
                </a:solidFill>
              </a:rPr>
              <a:t>Rhythm</a:t>
            </a:r>
            <a:endParaRPr lang="en-US" dirty="0" smtClean="0">
              <a:solidFill>
                <a:srgbClr val="000000"/>
              </a:solidFill>
            </a:endParaRPr>
          </a:p>
          <a:p>
            <a:r>
              <a:rPr lang="en-US" dirty="0" smtClean="0">
                <a:solidFill>
                  <a:srgbClr val="000000"/>
                </a:solidFill>
              </a:rPr>
              <a:t>Rhythm can be found in architecture though structure, shadow, and reflection. </a:t>
            </a:r>
          </a:p>
        </p:txBody>
      </p:sp>
      <p:pic>
        <p:nvPicPr>
          <p:cNvPr id="59396" name="Picture 7" descr="r"/>
          <p:cNvPicPr>
            <a:picLocks noChangeAspect="1" noChangeArrowheads="1"/>
          </p:cNvPicPr>
          <p:nvPr/>
        </p:nvPicPr>
        <p:blipFill>
          <a:blip r:embed="rId2" cstate="print"/>
          <a:srcRect/>
          <a:stretch>
            <a:fillRect/>
          </a:stretch>
        </p:blipFill>
        <p:spPr bwMode="auto">
          <a:xfrm>
            <a:off x="3962400" y="1143000"/>
            <a:ext cx="5029200" cy="4830763"/>
          </a:xfrm>
          <a:prstGeom prst="rect">
            <a:avLst/>
          </a:prstGeom>
          <a:noFill/>
          <a:ln w="9525">
            <a:noFill/>
            <a:miter lim="800000"/>
            <a:headEnd/>
            <a:tailEnd/>
          </a:ln>
        </p:spPr>
      </p:pic>
      <p:pic>
        <p:nvPicPr>
          <p:cNvPr id="59397" name="Picture 4" descr="shape"/>
          <p:cNvPicPr>
            <a:picLocks noChangeAspect="1" noChangeArrowheads="1"/>
          </p:cNvPicPr>
          <p:nvPr/>
        </p:nvPicPr>
        <p:blipFill>
          <a:blip r:embed="rId3" cstate="print"/>
          <a:srcRect/>
          <a:stretch>
            <a:fillRect/>
          </a:stretch>
        </p:blipFill>
        <p:spPr bwMode="auto">
          <a:xfrm>
            <a:off x="1905000" y="3048000"/>
            <a:ext cx="1981200" cy="2955925"/>
          </a:xfrm>
          <a:prstGeom prst="rect">
            <a:avLst/>
          </a:prstGeom>
          <a:noFill/>
          <a:ln w="9525">
            <a:noFill/>
            <a:miter lim="800000"/>
            <a:headEnd/>
            <a:tailEnd/>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ctrTitle"/>
          </p:nvPr>
        </p:nvSpPr>
        <p:spPr>
          <a:xfrm>
            <a:off x="0" y="-735013"/>
            <a:ext cx="7772400" cy="1470026"/>
          </a:xfrm>
        </p:spPr>
        <p:txBody>
          <a:bodyPr>
            <a:normAutofit/>
          </a:bodyPr>
          <a:lstStyle/>
          <a:p>
            <a:pPr fontAlgn="auto">
              <a:spcAft>
                <a:spcPts val="0"/>
              </a:spcAft>
              <a:defRPr/>
            </a:pPr>
            <a:r>
              <a:rPr lang="en-US" sz="4000" dirty="0" smtClean="0"/>
              <a:t/>
            </a:r>
            <a:br>
              <a:rPr lang="en-US" sz="4000" dirty="0" smtClean="0"/>
            </a:br>
            <a:r>
              <a:rPr lang="en-US" sz="4000" dirty="0" smtClean="0"/>
              <a:t>Design Principles</a:t>
            </a:r>
          </a:p>
        </p:txBody>
      </p:sp>
      <p:sp>
        <p:nvSpPr>
          <p:cNvPr id="60419" name="Rectangle 3"/>
          <p:cNvSpPr>
            <a:spLocks noGrp="1" noChangeArrowheads="1"/>
          </p:cNvSpPr>
          <p:nvPr>
            <p:ph type="subTitle" idx="1"/>
          </p:nvPr>
        </p:nvSpPr>
        <p:spPr>
          <a:xfrm>
            <a:off x="685800" y="1600200"/>
            <a:ext cx="2590800" cy="4800600"/>
          </a:xfrm>
        </p:spPr>
        <p:txBody>
          <a:bodyPr/>
          <a:lstStyle/>
          <a:p>
            <a:r>
              <a:rPr lang="en-US" b="1" dirty="0" smtClean="0">
                <a:solidFill>
                  <a:srgbClr val="000000"/>
                </a:solidFill>
              </a:rPr>
              <a:t>Rhythm</a:t>
            </a:r>
            <a:endParaRPr lang="en-US" dirty="0" smtClean="0">
              <a:solidFill>
                <a:srgbClr val="000000"/>
              </a:solidFill>
            </a:endParaRPr>
          </a:p>
          <a:p>
            <a:endParaRPr lang="en-US" b="1" dirty="0" smtClean="0">
              <a:solidFill>
                <a:srgbClr val="000000"/>
              </a:solidFill>
            </a:endParaRPr>
          </a:p>
          <a:p>
            <a:r>
              <a:rPr lang="en-US" dirty="0" smtClean="0">
                <a:solidFill>
                  <a:srgbClr val="000000"/>
                </a:solidFill>
              </a:rPr>
              <a:t>Rhythm can be found in architectural ornamentation. </a:t>
            </a:r>
          </a:p>
          <a:p>
            <a:r>
              <a:rPr lang="en-US" dirty="0" smtClean="0">
                <a:solidFill>
                  <a:srgbClr val="000000"/>
                </a:solidFill>
              </a:rPr>
              <a:t> </a:t>
            </a:r>
          </a:p>
          <a:p>
            <a:endParaRPr lang="en-US" dirty="0" smtClean="0"/>
          </a:p>
          <a:p>
            <a:endParaRPr lang="en-US" dirty="0" smtClean="0"/>
          </a:p>
          <a:p>
            <a:endParaRPr lang="en-US" dirty="0" smtClean="0"/>
          </a:p>
        </p:txBody>
      </p:sp>
      <p:pic>
        <p:nvPicPr>
          <p:cNvPr id="60420" name="Picture 8" descr="STONE139"/>
          <p:cNvPicPr>
            <a:picLocks noChangeAspect="1" noChangeArrowheads="1"/>
          </p:cNvPicPr>
          <p:nvPr/>
        </p:nvPicPr>
        <p:blipFill>
          <a:blip r:embed="rId2" cstate="print"/>
          <a:srcRect/>
          <a:stretch>
            <a:fillRect/>
          </a:stretch>
        </p:blipFill>
        <p:spPr bwMode="auto">
          <a:xfrm>
            <a:off x="3733800" y="838200"/>
            <a:ext cx="4086225" cy="5943600"/>
          </a:xfrm>
          <a:prstGeom prst="rect">
            <a:avLst/>
          </a:prstGeom>
          <a:noFill/>
          <a:ln w="9525">
            <a:noFill/>
            <a:miter lim="800000"/>
            <a:headEnd/>
            <a:tailEnd/>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ctrTitle"/>
          </p:nvPr>
        </p:nvSpPr>
        <p:spPr>
          <a:xfrm>
            <a:off x="0" y="-735013"/>
            <a:ext cx="7772400" cy="1470026"/>
          </a:xfrm>
        </p:spPr>
        <p:txBody>
          <a:bodyPr>
            <a:normAutofit/>
          </a:bodyPr>
          <a:lstStyle/>
          <a:p>
            <a:pPr fontAlgn="auto">
              <a:spcAft>
                <a:spcPts val="0"/>
              </a:spcAft>
              <a:defRPr/>
            </a:pPr>
            <a:r>
              <a:rPr lang="en-US" sz="4000" dirty="0" smtClean="0"/>
              <a:t/>
            </a:r>
            <a:br>
              <a:rPr lang="en-US" sz="4000" dirty="0" smtClean="0"/>
            </a:br>
            <a:r>
              <a:rPr lang="en-US" sz="4000" dirty="0" smtClean="0"/>
              <a:t>Design Principles</a:t>
            </a:r>
          </a:p>
        </p:txBody>
      </p:sp>
      <p:sp>
        <p:nvSpPr>
          <p:cNvPr id="57347" name="Rectangle 3"/>
          <p:cNvSpPr>
            <a:spLocks noGrp="1" noChangeArrowheads="1"/>
          </p:cNvSpPr>
          <p:nvPr>
            <p:ph type="subTitle" idx="1"/>
          </p:nvPr>
        </p:nvSpPr>
        <p:spPr>
          <a:xfrm>
            <a:off x="152400" y="685800"/>
            <a:ext cx="3200400" cy="2057400"/>
          </a:xfrm>
        </p:spPr>
        <p:txBody>
          <a:bodyPr>
            <a:normAutofit fontScale="92500" lnSpcReduction="10000"/>
          </a:bodyPr>
          <a:lstStyle/>
          <a:p>
            <a:pPr fontAlgn="auto">
              <a:spcAft>
                <a:spcPts val="0"/>
              </a:spcAft>
              <a:buFont typeface="Wingdings"/>
              <a:buNone/>
              <a:defRPr/>
            </a:pPr>
            <a:r>
              <a:rPr lang="en-US" b="1" dirty="0" smtClean="0">
                <a:solidFill>
                  <a:srgbClr val="000000"/>
                </a:solidFill>
              </a:rPr>
              <a:t>Rhythm</a:t>
            </a:r>
            <a:endParaRPr lang="en-US" dirty="0" smtClean="0">
              <a:solidFill>
                <a:srgbClr val="000000"/>
              </a:solidFill>
            </a:endParaRPr>
          </a:p>
          <a:p>
            <a:pPr fontAlgn="auto">
              <a:spcAft>
                <a:spcPts val="0"/>
              </a:spcAft>
              <a:buFont typeface="Wingdings"/>
              <a:buNone/>
              <a:defRPr/>
            </a:pPr>
            <a:endParaRPr lang="en-US" b="1" dirty="0" smtClean="0">
              <a:solidFill>
                <a:srgbClr val="000000"/>
              </a:solidFill>
            </a:endParaRPr>
          </a:p>
          <a:p>
            <a:pPr fontAlgn="auto">
              <a:spcAft>
                <a:spcPts val="0"/>
              </a:spcAft>
              <a:buFont typeface="Wingdings"/>
              <a:buNone/>
              <a:defRPr/>
            </a:pPr>
            <a:r>
              <a:rPr lang="en-US" dirty="0" smtClean="0">
                <a:solidFill>
                  <a:srgbClr val="000000"/>
                </a:solidFill>
              </a:rPr>
              <a:t>Rhythm can be found in architectural elements such as stairs and windows. </a:t>
            </a:r>
          </a:p>
        </p:txBody>
      </p:sp>
      <p:pic>
        <p:nvPicPr>
          <p:cNvPr id="61444" name="Picture 7" descr="r"/>
          <p:cNvPicPr>
            <a:picLocks noChangeAspect="1" noChangeArrowheads="1"/>
          </p:cNvPicPr>
          <p:nvPr/>
        </p:nvPicPr>
        <p:blipFill>
          <a:blip r:embed="rId2" cstate="print"/>
          <a:srcRect/>
          <a:stretch>
            <a:fillRect/>
          </a:stretch>
        </p:blipFill>
        <p:spPr bwMode="auto">
          <a:xfrm>
            <a:off x="96838" y="3398838"/>
            <a:ext cx="2874962" cy="2468562"/>
          </a:xfrm>
          <a:prstGeom prst="rect">
            <a:avLst/>
          </a:prstGeom>
          <a:noFill/>
          <a:ln w="9525">
            <a:noFill/>
            <a:miter lim="800000"/>
            <a:headEnd/>
            <a:tailEnd/>
          </a:ln>
        </p:spPr>
      </p:pic>
      <p:pic>
        <p:nvPicPr>
          <p:cNvPr id="61445" name="Picture 4" descr="139"/>
          <p:cNvPicPr>
            <a:picLocks noChangeAspect="1" noChangeArrowheads="1"/>
          </p:cNvPicPr>
          <p:nvPr/>
        </p:nvPicPr>
        <p:blipFill>
          <a:blip r:embed="rId3" cstate="print"/>
          <a:srcRect/>
          <a:stretch>
            <a:fillRect/>
          </a:stretch>
        </p:blipFill>
        <p:spPr bwMode="auto">
          <a:xfrm>
            <a:off x="3124200" y="1443038"/>
            <a:ext cx="5943600" cy="4424362"/>
          </a:xfrm>
          <a:prstGeom prst="rect">
            <a:avLst/>
          </a:prstGeom>
          <a:noFill/>
          <a:ln w="9525">
            <a:noFill/>
            <a:miter lim="800000"/>
            <a:headEnd/>
            <a:tailEnd/>
          </a:ln>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ctrTitle"/>
          </p:nvPr>
        </p:nvSpPr>
        <p:spPr>
          <a:xfrm>
            <a:off x="0" y="-735013"/>
            <a:ext cx="7772400" cy="1470026"/>
          </a:xfrm>
        </p:spPr>
        <p:txBody>
          <a:bodyPr>
            <a:normAutofit/>
          </a:bodyPr>
          <a:lstStyle/>
          <a:p>
            <a:pPr fontAlgn="auto">
              <a:spcAft>
                <a:spcPts val="0"/>
              </a:spcAft>
              <a:defRPr/>
            </a:pPr>
            <a:r>
              <a:rPr lang="en-US" sz="4000" dirty="0" smtClean="0"/>
              <a:t/>
            </a:r>
            <a:br>
              <a:rPr lang="en-US" sz="4000" dirty="0" smtClean="0"/>
            </a:br>
            <a:r>
              <a:rPr lang="en-US" sz="4000" dirty="0" smtClean="0"/>
              <a:t>Design Principles</a:t>
            </a:r>
          </a:p>
        </p:txBody>
      </p:sp>
      <p:sp>
        <p:nvSpPr>
          <p:cNvPr id="63491" name="Rectangle 3"/>
          <p:cNvSpPr>
            <a:spLocks noGrp="1" noChangeArrowheads="1"/>
          </p:cNvSpPr>
          <p:nvPr>
            <p:ph type="subTitle" idx="1"/>
          </p:nvPr>
        </p:nvSpPr>
        <p:spPr>
          <a:xfrm>
            <a:off x="228600" y="990600"/>
            <a:ext cx="3657600" cy="5867400"/>
          </a:xfrm>
        </p:spPr>
        <p:txBody>
          <a:bodyPr/>
          <a:lstStyle/>
          <a:p>
            <a:r>
              <a:rPr lang="en-US" sz="2400" b="1" dirty="0" smtClean="0">
                <a:solidFill>
                  <a:srgbClr val="000000"/>
                </a:solidFill>
              </a:rPr>
              <a:t>Emphasis</a:t>
            </a:r>
          </a:p>
          <a:p>
            <a:endParaRPr lang="en-US" sz="2400" b="1" dirty="0" smtClean="0">
              <a:solidFill>
                <a:srgbClr val="000000"/>
              </a:solidFill>
            </a:endParaRPr>
          </a:p>
          <a:p>
            <a:r>
              <a:rPr lang="en-US" sz="2400" dirty="0" smtClean="0">
                <a:solidFill>
                  <a:srgbClr val="000000"/>
                </a:solidFill>
              </a:rPr>
              <a:t>The use of emphasis in design requires dominate and subordinate elements. </a:t>
            </a:r>
          </a:p>
          <a:p>
            <a:endParaRPr lang="en-US" sz="2400" dirty="0" smtClean="0">
              <a:solidFill>
                <a:srgbClr val="000000"/>
              </a:solidFill>
            </a:endParaRPr>
          </a:p>
          <a:p>
            <a:r>
              <a:rPr lang="en-US" sz="2400" dirty="0" smtClean="0">
                <a:solidFill>
                  <a:srgbClr val="000000"/>
                </a:solidFill>
              </a:rPr>
              <a:t>An example of emphasis using contrasting geometry and color to focus on the stair. </a:t>
            </a:r>
          </a:p>
          <a:p>
            <a:endParaRPr lang="en-US" sz="2400" dirty="0" smtClean="0"/>
          </a:p>
          <a:p>
            <a:r>
              <a:rPr lang="en-US" sz="2400" dirty="0" smtClean="0"/>
              <a:t> </a:t>
            </a:r>
          </a:p>
          <a:p>
            <a:endParaRPr lang="en-US" sz="2400" dirty="0" smtClean="0"/>
          </a:p>
          <a:p>
            <a:endParaRPr lang="en-US" sz="2400" dirty="0" smtClean="0"/>
          </a:p>
          <a:p>
            <a:endParaRPr lang="en-US" sz="2400" dirty="0" smtClean="0"/>
          </a:p>
        </p:txBody>
      </p:sp>
      <p:pic>
        <p:nvPicPr>
          <p:cNvPr id="63492" name="Picture 7" descr="emp"/>
          <p:cNvPicPr>
            <a:picLocks noChangeAspect="1" noChangeArrowheads="1"/>
          </p:cNvPicPr>
          <p:nvPr/>
        </p:nvPicPr>
        <p:blipFill>
          <a:blip r:embed="rId2" cstate="print"/>
          <a:srcRect/>
          <a:stretch>
            <a:fillRect/>
          </a:stretch>
        </p:blipFill>
        <p:spPr bwMode="auto">
          <a:xfrm>
            <a:off x="3886200" y="838200"/>
            <a:ext cx="5143500" cy="5000625"/>
          </a:xfrm>
          <a:prstGeom prst="rect">
            <a:avLst/>
          </a:prstGeom>
          <a:noFill/>
          <a:ln w="9525">
            <a:noFill/>
            <a:miter lim="800000"/>
            <a:headEnd/>
            <a:tailEnd/>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ctrTitle"/>
          </p:nvPr>
        </p:nvSpPr>
        <p:spPr>
          <a:xfrm>
            <a:off x="0" y="-304800"/>
            <a:ext cx="7772400" cy="1470025"/>
          </a:xfrm>
        </p:spPr>
        <p:txBody>
          <a:bodyPr>
            <a:normAutofit/>
          </a:bodyPr>
          <a:lstStyle/>
          <a:p>
            <a:pPr fontAlgn="auto">
              <a:spcAft>
                <a:spcPts val="0"/>
              </a:spcAft>
              <a:defRPr/>
            </a:pPr>
            <a:r>
              <a:rPr lang="en-US" sz="4000" dirty="0" smtClean="0"/>
              <a:t>Design Principles</a:t>
            </a:r>
          </a:p>
        </p:txBody>
      </p:sp>
      <p:sp>
        <p:nvSpPr>
          <p:cNvPr id="64515" name="Rectangle 3"/>
          <p:cNvSpPr>
            <a:spLocks noGrp="1" noChangeArrowheads="1"/>
          </p:cNvSpPr>
          <p:nvPr>
            <p:ph type="subTitle" idx="1"/>
          </p:nvPr>
        </p:nvSpPr>
        <p:spPr>
          <a:xfrm>
            <a:off x="228600" y="990600"/>
            <a:ext cx="3657600" cy="5867400"/>
          </a:xfrm>
        </p:spPr>
        <p:txBody>
          <a:bodyPr/>
          <a:lstStyle/>
          <a:p>
            <a:r>
              <a:rPr lang="en-US" sz="2400" b="1" dirty="0" smtClean="0">
                <a:solidFill>
                  <a:srgbClr val="000000"/>
                </a:solidFill>
              </a:rPr>
              <a:t>Emphasis</a:t>
            </a:r>
          </a:p>
          <a:p>
            <a:endParaRPr lang="en-US" sz="2400" b="1" dirty="0" smtClean="0">
              <a:solidFill>
                <a:srgbClr val="000000"/>
              </a:solidFill>
            </a:endParaRPr>
          </a:p>
          <a:p>
            <a:r>
              <a:rPr lang="en-US" sz="2400" dirty="0" smtClean="0">
                <a:solidFill>
                  <a:srgbClr val="000000"/>
                </a:solidFill>
              </a:rPr>
              <a:t>Change in direction of geometry can create emphasis.  </a:t>
            </a:r>
          </a:p>
          <a:p>
            <a:endParaRPr lang="en-US" sz="2400" dirty="0" smtClean="0"/>
          </a:p>
          <a:p>
            <a:r>
              <a:rPr lang="en-US" sz="2400" dirty="0" smtClean="0"/>
              <a:t> </a:t>
            </a:r>
          </a:p>
          <a:p>
            <a:endParaRPr lang="en-US" sz="2400" dirty="0" smtClean="0"/>
          </a:p>
          <a:p>
            <a:endParaRPr lang="en-US" sz="2400" dirty="0" smtClean="0"/>
          </a:p>
          <a:p>
            <a:endParaRPr lang="en-US" sz="2400" dirty="0" smtClean="0"/>
          </a:p>
        </p:txBody>
      </p:sp>
      <p:pic>
        <p:nvPicPr>
          <p:cNvPr id="64516" name="Picture 8" descr="witch"/>
          <p:cNvPicPr>
            <a:picLocks noChangeAspect="1" noChangeArrowheads="1"/>
          </p:cNvPicPr>
          <p:nvPr/>
        </p:nvPicPr>
        <p:blipFill>
          <a:blip r:embed="rId2" cstate="print"/>
          <a:srcRect/>
          <a:stretch>
            <a:fillRect/>
          </a:stretch>
        </p:blipFill>
        <p:spPr bwMode="auto">
          <a:xfrm>
            <a:off x="3962400" y="1066800"/>
            <a:ext cx="4876800" cy="3143250"/>
          </a:xfrm>
          <a:prstGeom prst="rect">
            <a:avLst/>
          </a:prstGeom>
          <a:noFill/>
          <a:ln w="9525">
            <a:noFill/>
            <a:miter lim="800000"/>
            <a:headEnd/>
            <a:tailEnd/>
          </a:ln>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ctrTitle"/>
          </p:nvPr>
        </p:nvSpPr>
        <p:spPr>
          <a:xfrm>
            <a:off x="0" y="-304800"/>
            <a:ext cx="7772400" cy="1470025"/>
          </a:xfrm>
        </p:spPr>
        <p:txBody>
          <a:bodyPr>
            <a:normAutofit/>
          </a:bodyPr>
          <a:lstStyle/>
          <a:p>
            <a:pPr fontAlgn="auto">
              <a:spcAft>
                <a:spcPts val="0"/>
              </a:spcAft>
              <a:defRPr/>
            </a:pPr>
            <a:r>
              <a:rPr lang="en-US" sz="4000" dirty="0" smtClean="0"/>
              <a:t>Design Principles</a:t>
            </a:r>
          </a:p>
        </p:txBody>
      </p:sp>
      <p:sp>
        <p:nvSpPr>
          <p:cNvPr id="65539" name="Rectangle 3"/>
          <p:cNvSpPr>
            <a:spLocks noGrp="1" noChangeArrowheads="1"/>
          </p:cNvSpPr>
          <p:nvPr>
            <p:ph type="subTitle" idx="1"/>
          </p:nvPr>
        </p:nvSpPr>
        <p:spPr>
          <a:xfrm>
            <a:off x="457200" y="1219200"/>
            <a:ext cx="3657600" cy="5867400"/>
          </a:xfrm>
        </p:spPr>
        <p:txBody>
          <a:bodyPr/>
          <a:lstStyle/>
          <a:p>
            <a:r>
              <a:rPr lang="en-US" sz="2400" b="1" dirty="0" smtClean="0">
                <a:solidFill>
                  <a:srgbClr val="000000"/>
                </a:solidFill>
              </a:rPr>
              <a:t>Emphasis</a:t>
            </a:r>
          </a:p>
          <a:p>
            <a:endParaRPr lang="en-US" sz="2400" b="1" dirty="0" smtClean="0">
              <a:solidFill>
                <a:srgbClr val="000000"/>
              </a:solidFill>
            </a:endParaRPr>
          </a:p>
          <a:p>
            <a:r>
              <a:rPr lang="en-US" sz="2400" dirty="0" smtClean="0">
                <a:solidFill>
                  <a:srgbClr val="000000"/>
                </a:solidFill>
              </a:rPr>
              <a:t>Lighting can create a focal point of emphasis.</a:t>
            </a:r>
          </a:p>
          <a:p>
            <a:endParaRPr lang="en-US" sz="2400" dirty="0" smtClean="0">
              <a:solidFill>
                <a:srgbClr val="000000"/>
              </a:solidFill>
            </a:endParaRPr>
          </a:p>
          <a:p>
            <a:r>
              <a:rPr lang="en-US" sz="2400" dirty="0" smtClean="0">
                <a:solidFill>
                  <a:srgbClr val="000000"/>
                </a:solidFill>
              </a:rPr>
              <a:t>Termination of an axis is also a mode of emphasis. </a:t>
            </a:r>
          </a:p>
          <a:p>
            <a:endParaRPr lang="en-US" sz="2400" dirty="0" smtClean="0">
              <a:solidFill>
                <a:srgbClr val="000000"/>
              </a:solidFill>
            </a:endParaRPr>
          </a:p>
          <a:p>
            <a:r>
              <a:rPr lang="en-US" sz="2400" dirty="0" smtClean="0"/>
              <a:t> </a:t>
            </a:r>
          </a:p>
          <a:p>
            <a:endParaRPr lang="en-US" sz="2400" dirty="0" smtClean="0"/>
          </a:p>
          <a:p>
            <a:endParaRPr lang="en-US" sz="2400" dirty="0" smtClean="0"/>
          </a:p>
          <a:p>
            <a:endParaRPr lang="en-US" sz="2400" dirty="0" smtClean="0"/>
          </a:p>
        </p:txBody>
      </p:sp>
      <p:pic>
        <p:nvPicPr>
          <p:cNvPr id="65540" name="Picture 8" descr="hall"/>
          <p:cNvPicPr>
            <a:picLocks noChangeAspect="1" noChangeArrowheads="1"/>
          </p:cNvPicPr>
          <p:nvPr/>
        </p:nvPicPr>
        <p:blipFill>
          <a:blip r:embed="rId2" cstate="print"/>
          <a:srcRect/>
          <a:stretch>
            <a:fillRect/>
          </a:stretch>
        </p:blipFill>
        <p:spPr bwMode="auto">
          <a:xfrm>
            <a:off x="5334000" y="1524000"/>
            <a:ext cx="2638425" cy="5200650"/>
          </a:xfrm>
          <a:prstGeom prst="rect">
            <a:avLst/>
          </a:prstGeom>
          <a:noFill/>
          <a:ln w="9525">
            <a:noFill/>
            <a:miter lim="800000"/>
            <a:headEnd/>
            <a:tailEnd/>
          </a:ln>
        </p:spPr>
      </p:pic>
      <p:sp>
        <p:nvSpPr>
          <p:cNvPr id="65541" name="Line 10"/>
          <p:cNvSpPr>
            <a:spLocks noChangeShapeType="1"/>
          </p:cNvSpPr>
          <p:nvPr/>
        </p:nvSpPr>
        <p:spPr bwMode="auto">
          <a:xfrm flipH="1" flipV="1">
            <a:off x="6096000" y="2286000"/>
            <a:ext cx="1676400" cy="762000"/>
          </a:xfrm>
          <a:prstGeom prst="line">
            <a:avLst/>
          </a:prstGeom>
          <a:noFill/>
          <a:ln w="63500">
            <a:solidFill>
              <a:srgbClr val="FF0000"/>
            </a:solidFill>
            <a:round/>
            <a:headEnd/>
            <a:tailEnd type="triangle" w="med" len="med"/>
          </a:ln>
        </p:spPr>
        <p:txBody>
          <a:bodyPr/>
          <a:lstStyle/>
          <a:p>
            <a:endParaRPr lang="en-US"/>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1448</TotalTime>
  <Words>2911</Words>
  <Application>Microsoft Macintosh PowerPoint</Application>
  <PresentationFormat>On-screen Show (4:3)</PresentationFormat>
  <Paragraphs>483</Paragraphs>
  <Slides>116</Slides>
  <Notes>0</Notes>
  <HiddenSlides>0</HiddenSlides>
  <MMClips>0</MMClips>
  <ScaleCrop>false</ScaleCrop>
  <HeadingPairs>
    <vt:vector size="4" baseType="variant">
      <vt:variant>
        <vt:lpstr>Theme</vt:lpstr>
      </vt:variant>
      <vt:variant>
        <vt:i4>2</vt:i4>
      </vt:variant>
      <vt:variant>
        <vt:lpstr>Slide Titles</vt:lpstr>
      </vt:variant>
      <vt:variant>
        <vt:i4>116</vt:i4>
      </vt:variant>
    </vt:vector>
  </HeadingPairs>
  <TitlesOfParts>
    <vt:vector size="118" baseType="lpstr">
      <vt:lpstr>Office Theme</vt:lpstr>
      <vt:lpstr>Custom Design</vt:lpstr>
      <vt:lpstr>ART 1600 – The Aesthetics of Architecture, Interiors, and Design Matthew Ziff, Associate Professor Spring Semester 2017</vt:lpstr>
      <vt:lpstr>The Aesthetics of Architecture, Interiors and Design is connected with:</vt:lpstr>
      <vt:lpstr>Form, function, technology and material of a proposed element, such as furniture</vt:lpstr>
      <vt:lpstr>Design and Culture, a journal dedicated to investigating the way that design impacts and is impacted by culture, nurturing the study of design history and criticism, and encouraging better communication between the professional and academic design communities. </vt:lpstr>
      <vt:lpstr>Geographic Context matters</vt:lpstr>
      <vt:lpstr>Raised up on stilts to keep it safe from flooding, a common technique in the region, the Lazika Municipality Building is comprised of three distinct volumes that are  interconnected. The base will hold the public service functions, the curved glass building in the middle is a wedding hall. On top, a rectilinear block with a perforated metal screen will be used as an office building. A red glass elevator connects the various levels.  Lazika Municipality Building,  Georgia Lazika Municipality (Russia)</vt:lpstr>
      <vt:lpstr>Lazika Municipality Building designed by Architects of Invention</vt:lpstr>
      <vt:lpstr>Lazika Municipality Building designed by Architects of Invention</vt:lpstr>
      <vt:lpstr>Lazika Municipality Building designed by Architects of Invention Web Page Showing the Lazika Municipality Building</vt:lpstr>
      <vt:lpstr>Who is the Audience, User? </vt:lpstr>
      <vt:lpstr>User Centered Design</vt:lpstr>
      <vt:lpstr>Design can be responsive to varied, diverse, ways of living. “When you look closely no one is normal.” Dr. Pompeo Martelli, Director Centro Studi e Ricerche Museo della Mente, Rome, Italy </vt:lpstr>
      <vt:lpstr>The concept of an  ‘Expert’</vt:lpstr>
      <vt:lpstr>If you have a question about physics do you trust and believe Albert Einstein (left) or Some Guy (right)?</vt:lpstr>
      <vt:lpstr>If you want to understand a piece of architecture  do you listen to  Frank Gehry (left) or Some Guy (right)?</vt:lpstr>
      <vt:lpstr>What is an ‘Expert’?</vt:lpstr>
      <vt:lpstr>An Expert</vt:lpstr>
      <vt:lpstr>‘Good’ design is not absolute</vt:lpstr>
      <vt:lpstr>What is a Principle? </vt:lpstr>
      <vt:lpstr>Basic Principles of Designing</vt:lpstr>
      <vt:lpstr>To enhance your understanding of design, architecture, and interiors, try to look for these principles as they might be used in a space, place, or object.  </vt:lpstr>
      <vt:lpstr>Language that articulately describes the visual world around us. Texture</vt:lpstr>
      <vt:lpstr>Texture</vt:lpstr>
      <vt:lpstr>Texture</vt:lpstr>
      <vt:lpstr>The brick wall has a smooth texture when we are far enough away for each individual brick to lose clear identity. </vt:lpstr>
      <vt:lpstr>Less smooth as we get closer to the bricks. The bricks now become a ‘pattern’ more than a texture. </vt:lpstr>
      <vt:lpstr>Texture: the fur Pattern: whiskers (this guy is an acorn expert!) </vt:lpstr>
      <vt:lpstr>Texture and Light</vt:lpstr>
      <vt:lpstr>Texture &amp; Light Photographs of a woven basket</vt:lpstr>
      <vt:lpstr>PowerPoint Presentation</vt:lpstr>
      <vt:lpstr>Light from below:  enhances the visual perception of the texture of the brick wall</vt:lpstr>
      <vt:lpstr>Lighting from above This is called ‘grazing’ light</vt:lpstr>
      <vt:lpstr>Brick wall in cloud cover daylight</vt:lpstr>
      <vt:lpstr>Direct, straight on, lighting</vt:lpstr>
      <vt:lpstr>Texture and Contrast:</vt:lpstr>
      <vt:lpstr>Texture</vt:lpstr>
      <vt:lpstr>Texture</vt:lpstr>
      <vt:lpstr>Architectural and Interior Lighting</vt:lpstr>
      <vt:lpstr>Lighting</vt:lpstr>
      <vt:lpstr>Lighting</vt:lpstr>
      <vt:lpstr>Lighting</vt:lpstr>
      <vt:lpstr>Lighting</vt:lpstr>
      <vt:lpstr>Light can be a significant architectural element within an interior space. </vt:lpstr>
      <vt:lpstr>Design Principles</vt:lpstr>
      <vt:lpstr>PowerPoint Presentation</vt:lpstr>
      <vt:lpstr> Design Principles</vt:lpstr>
      <vt:lpstr>Design Principles</vt:lpstr>
      <vt:lpstr> Design Principles</vt:lpstr>
      <vt:lpstr>Design Principles:</vt:lpstr>
      <vt:lpstr> Design Principles</vt:lpstr>
      <vt:lpstr>Design Principles</vt:lpstr>
      <vt:lpstr>Design Principles</vt:lpstr>
      <vt:lpstr>PowerPoint Presentation</vt:lpstr>
      <vt:lpstr>LeCorbusier’s ‘Modular’ proportional system</vt:lpstr>
      <vt:lpstr>PowerPoint Presentation</vt:lpstr>
      <vt:lpstr>Leonardo da Vinci’s  Vitruvian Man circa 1490  (10” x 14”)</vt:lpstr>
      <vt:lpstr>This drawing provides the perfect example of Leonardo's keen interest in proportion. In addition, this picture represents a cornerstone of Leonardo's attempts to relate man to nature. </vt:lpstr>
      <vt:lpstr>Leonardo da Vinci’s  Vitruvian Man</vt:lpstr>
      <vt:lpstr> Design Principles</vt:lpstr>
      <vt:lpstr> Design Principles</vt:lpstr>
      <vt:lpstr>‘Bad’ Scale in an interior Why is this ‘bad’? (pattern is too large for the space)</vt:lpstr>
      <vt:lpstr>Bad scale: pattern is too big for the space</vt:lpstr>
      <vt:lpstr>Bad scale: space is too large for the sparse furnishing</vt:lpstr>
      <vt:lpstr>A note about tv show interior design</vt:lpstr>
      <vt:lpstr>Space and Scale –  A space is experienced based on the relationship between the size (scale) of the space and the size (scale) of the human body.  </vt:lpstr>
      <vt:lpstr>Scale</vt:lpstr>
      <vt:lpstr>Tiny humans or Huge space?</vt:lpstr>
      <vt:lpstr>What is the size of these light fixtures? </vt:lpstr>
      <vt:lpstr>Pendant light fixtures are ‘human scale’ (unexpectedly large for a light fixture)</vt:lpstr>
      <vt:lpstr>PowerPoint Presentation</vt:lpstr>
      <vt:lpstr>‘Eco House’ scaled to fit the way a person actually lives </vt:lpstr>
      <vt:lpstr>PowerPoint Presentation</vt:lpstr>
      <vt:lpstr>PowerPoint Presentation</vt:lpstr>
      <vt:lpstr>Scale, proportion, balance, harmony, emphasis</vt:lpstr>
      <vt:lpstr>PowerPoint Presentation</vt:lpstr>
      <vt:lpstr> Design Principles</vt:lpstr>
      <vt:lpstr> Design Principles</vt:lpstr>
      <vt:lpstr> Design Principles</vt:lpstr>
      <vt:lpstr>Design Principles</vt:lpstr>
      <vt:lpstr>Design Principles:</vt:lpstr>
      <vt:lpstr>Design Principles</vt:lpstr>
      <vt:lpstr> Design Principles</vt:lpstr>
      <vt:lpstr> Design Principles</vt:lpstr>
      <vt:lpstr> Design Principles</vt:lpstr>
      <vt:lpstr> Design Principles</vt:lpstr>
      <vt:lpstr> Design Principles</vt:lpstr>
      <vt:lpstr>Design Principles</vt:lpstr>
      <vt:lpstr>Color palette:  a selected set of colors that exhibit a specific relationship to each other. </vt:lpstr>
      <vt:lpstr> Design Principles</vt:lpstr>
      <vt:lpstr> Design Principles</vt:lpstr>
      <vt:lpstr> Design Principles</vt:lpstr>
      <vt:lpstr> Design Principles</vt:lpstr>
      <vt:lpstr> Design Principles</vt:lpstr>
      <vt:lpstr> Design Principles</vt:lpstr>
      <vt:lpstr> Design Principles</vt:lpstr>
      <vt:lpstr> Design Principles</vt:lpstr>
      <vt:lpstr> Design Principles</vt:lpstr>
      <vt:lpstr>Design Principles</vt:lpstr>
      <vt:lpstr>Design Principles</vt:lpstr>
      <vt:lpstr>Emphasis at a room scale</vt:lpstr>
      <vt:lpstr>Emphasis at a room scale</vt:lpstr>
      <vt:lpstr>Emphasis at an urban scale The design of this park (called the Champ de Mars)  intentionally places emphasis upon the tower and the axis that runs between the palace and the military school. </vt:lpstr>
      <vt:lpstr>Emphasis at an urban scale: created by using a strong axis</vt:lpstr>
      <vt:lpstr>Library renovation in Vennesla, Norway  designed by Norwegian architecture firm Helen &amp; Hard</vt:lpstr>
      <vt:lpstr>The newly renovated community complex in Vennesla, Norway boasts a clean, accessible, and energy-saving design, welcoming citizens to use the space. </vt:lpstr>
      <vt:lpstr>With a strong emphasis on constructing an open and inviting public space, the structure features large glass windows to diminish the visible barrier between the indoors and outdoors, allowing the cityscape to seamlessly converge with the urban motifs of the interior design.</vt:lpstr>
      <vt:lpstr>Inside, there is a rib pattern providing ample room for shelving. </vt:lpstr>
      <vt:lpstr>The library features 27 ribs made of prefabricated glue-laminated timber beams and columns, CNC cut plywood boards, acoustic absorbents that contain the air conditioning ducts, and bent glass panes to serve as lighting covers.</vt:lpstr>
      <vt:lpstr>The gradual shift in length and size of each shelf accommodates  the irregular shape of the space while adding a modern and spacious aesthetic appeal.</vt:lpstr>
      <vt:lpstr>Small scale, private, space within the larger, public, interior environment.</vt:lpstr>
      <vt:lpstr>To be able to see the interior and the exterior at once creates a holistic sense, a ‘gestalt’ (the whole is greater than the sum of the parts). </vt:lpstr>
      <vt:lpstr>PowerPoint Presentation</vt:lpstr>
      <vt:lpstr>PowerPoint Presentation</vt:lpstr>
      <vt:lpstr>PowerPoint Presentation</vt:lpstr>
      <vt:lpstr>Design Principles</vt:lpstr>
      <vt:lpstr> Design Principles</vt:lpstr>
    </vt:vector>
  </TitlesOfParts>
  <Company>ou</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Design Vocabulary</dc:title>
  <dc:creator>David Matthews</dc:creator>
  <cp:lastModifiedBy>Ohio User</cp:lastModifiedBy>
  <cp:revision>152</cp:revision>
  <dcterms:created xsi:type="dcterms:W3CDTF">2003-04-11T04:52:19Z</dcterms:created>
  <dcterms:modified xsi:type="dcterms:W3CDTF">2017-02-17T19:21:40Z</dcterms:modified>
</cp:coreProperties>
</file>